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70"/>
  </p:notesMasterIdLst>
  <p:sldIdLst>
    <p:sldId id="257" r:id="rId5"/>
    <p:sldId id="271" r:id="rId6"/>
    <p:sldId id="273" r:id="rId7"/>
    <p:sldId id="264" r:id="rId8"/>
    <p:sldId id="272" r:id="rId9"/>
    <p:sldId id="281" r:id="rId10"/>
    <p:sldId id="266" r:id="rId11"/>
    <p:sldId id="267" r:id="rId12"/>
    <p:sldId id="269" r:id="rId13"/>
    <p:sldId id="270" r:id="rId14"/>
    <p:sldId id="275" r:id="rId15"/>
    <p:sldId id="276" r:id="rId16"/>
    <p:sldId id="277" r:id="rId17"/>
    <p:sldId id="279" r:id="rId18"/>
    <p:sldId id="280" r:id="rId19"/>
    <p:sldId id="26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7" r:id="rId34"/>
    <p:sldId id="296" r:id="rId35"/>
    <p:sldId id="295" r:id="rId36"/>
    <p:sldId id="301" r:id="rId37"/>
    <p:sldId id="302" r:id="rId38"/>
    <p:sldId id="298" r:id="rId39"/>
    <p:sldId id="299" r:id="rId40"/>
    <p:sldId id="300"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95" autoAdjust="0"/>
    <p:restoredTop sz="84588" autoAdjust="0"/>
  </p:normalViewPr>
  <p:slideViewPr>
    <p:cSldViewPr snapToGrid="0">
      <p:cViewPr varScale="1">
        <p:scale>
          <a:sx n="61" d="100"/>
          <a:sy n="61" d="100"/>
        </p:scale>
        <p:origin x="-1062" y="-126"/>
      </p:cViewPr>
      <p:guideLst>
        <p:guide orient="horz" pos="2160"/>
        <p:guide pos="3840"/>
      </p:guideLst>
    </p:cSldViewPr>
  </p:slideViewPr>
  <p:notesTextViewPr>
    <p:cViewPr>
      <p:scale>
        <a:sx n="1" d="1"/>
        <a:sy n="1" d="1"/>
      </p:scale>
      <p:origin x="0" y="0"/>
    </p:cViewPr>
  </p:notesTextViewPr>
  <p:sorterViewPr>
    <p:cViewPr>
      <p:scale>
        <a:sx n="100" d="100"/>
        <a:sy n="100" d="100"/>
      </p:scale>
      <p:origin x="0" y="-5512"/>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51C935-0580-46E9-A970-9DA67EF1494C}" type="datetimeFigureOut">
              <a:rPr lang="en-US" smtClean="0"/>
              <a:pPr/>
              <a:t>2/10/2022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5C106B-DE2A-42A2-978D-5B35AD06F4C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25C106B-DE2A-42A2-978D-5B35AD06F4CE}"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xmlns=""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pPr/>
              <a:t>2/10/2022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xmlns=""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pPr/>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xmlns=""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xmlns=""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xmlns=""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pPr/>
              <a:t>2/10/2022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xmlns=""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pPr/>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xmlns=""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pPr/>
              <a:t>2/10/2022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xmlns=""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pPr/>
              <a:t>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xmlns=""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pPr/>
              <a:t>2/10/2022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xmlns=""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xmlns=""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pPr/>
              <a:t>2/10/2022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xmlns=""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2/10/2022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pPr/>
              <a:t>‹#›</a:t>
            </a:fld>
            <a:endParaRPr lang="en-US" dirty="0"/>
          </a:p>
        </p:txBody>
      </p:sp>
      <p:sp>
        <p:nvSpPr>
          <p:cNvPr id="12" name="Rectangle 11">
            <a:extLst>
              <a:ext uri="{FF2B5EF4-FFF2-40B4-BE49-F238E27FC236}">
                <a16:creationId xmlns:a16="http://schemas.microsoft.com/office/drawing/2014/main" xmlns=""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xmlns=""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pPr/>
              <a:t>2/10/2022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xmlns=""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xmlns="" id="{8045422F-7258-40AC-BD2E-2469AA448922}"/>
              </a:ext>
            </a:extLst>
          </p:cNvPr>
          <p:cNvPicPr>
            <a:picLocks noChangeAspect="1"/>
          </p:cNvPicPr>
          <p:nvPr/>
        </p:nvPicPr>
        <p:blipFill rotWithShape="1">
          <a:blip r:embed="rId2">
            <a:extLst>
              <a:ext uri="{28A0092B-C50C-407E-A947-70E740481C1C}">
                <a14:useLocalDpi xmlns:a14="http://schemas.microsoft.com/office/drawing/2010/main" xmlns=""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xmlns=""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xmlns=""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xmlns=""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Data Structure</a:t>
            </a:r>
            <a:br>
              <a:rPr lang="en-US" sz="4400" dirty="0">
                <a:solidFill>
                  <a:schemeClr val="tx1"/>
                </a:solidFill>
              </a:rPr>
            </a:br>
            <a:endParaRPr lang="en-US" sz="2400" dirty="0">
              <a:solidFill>
                <a:schemeClr val="tx1"/>
              </a:solidFill>
            </a:endParaRP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1F7877B8-825F-484A-9FD0-8A54D4302CEF}"/>
              </a:ext>
            </a:extLst>
          </p:cNvPr>
          <p:cNvSpPr/>
          <p:nvPr/>
        </p:nvSpPr>
        <p:spPr>
          <a:xfrm>
            <a:off x="0" y="3677921"/>
            <a:ext cx="4917440" cy="31394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Content Placeholder 2">
            <a:extLst>
              <a:ext uri="{FF2B5EF4-FFF2-40B4-BE49-F238E27FC236}">
                <a16:creationId xmlns:a16="http://schemas.microsoft.com/office/drawing/2014/main" xmlns="" id="{03CB7909-2B5F-41FA-93FC-4221179A5591}"/>
              </a:ext>
            </a:extLst>
          </p:cNvPr>
          <p:cNvSpPr>
            <a:spLocks noGrp="1"/>
          </p:cNvSpPr>
          <p:nvPr>
            <p:ph idx="1"/>
          </p:nvPr>
        </p:nvSpPr>
        <p:spPr>
          <a:xfrm>
            <a:off x="4836160" y="1076960"/>
            <a:ext cx="6979920" cy="5364480"/>
          </a:xfrm>
        </p:spPr>
        <p:txBody>
          <a:bodyPr>
            <a:noAutofit/>
          </a:bodyPr>
          <a:lstStyle/>
          <a:p>
            <a:r>
              <a:rPr lang="en-US" sz="1600" b="1" dirty="0"/>
              <a:t>Non linear DS are those data structure in which data items are not arranged in a sequence.</a:t>
            </a:r>
          </a:p>
          <a:p>
            <a:r>
              <a:rPr lang="en-US" sz="1600" b="1" dirty="0"/>
              <a:t>Example on Non Linear DS are Tree and Graph. </a:t>
            </a:r>
          </a:p>
          <a:p>
            <a:pPr marL="0" indent="0" algn="ctr">
              <a:buNone/>
            </a:pPr>
            <a:r>
              <a:rPr lang="en-US" sz="1600" b="1" dirty="0"/>
              <a:t>TREE</a:t>
            </a:r>
          </a:p>
          <a:p>
            <a:r>
              <a:rPr lang="en-US" sz="1600" b="1" dirty="0"/>
              <a:t>A Tree can be define as finite data items (nodes) in which data items are arranged in branches and sub branches </a:t>
            </a:r>
          </a:p>
          <a:p>
            <a:r>
              <a:rPr lang="en-US" sz="1600" b="1" dirty="0"/>
              <a:t>Tree represent the hierarchical relationship between various elements</a:t>
            </a:r>
          </a:p>
          <a:p>
            <a:r>
              <a:rPr lang="en-US" sz="1600" b="1" dirty="0"/>
              <a:t>Tree consist of nodes connected by edge, the represented by circle and edge lives connecting to circle.</a:t>
            </a:r>
          </a:p>
          <a:p>
            <a:pPr marL="0" indent="0" algn="ctr">
              <a:buNone/>
            </a:pPr>
            <a:r>
              <a:rPr lang="en-US" sz="1600" b="1" dirty="0"/>
              <a:t>Graph</a:t>
            </a:r>
          </a:p>
          <a:p>
            <a:r>
              <a:rPr lang="en-US" sz="1600" b="1" dirty="0"/>
              <a:t>Graph is collection of nodes (information) and connecting edges (Logical relation) between nodes. </a:t>
            </a:r>
          </a:p>
          <a:p>
            <a:r>
              <a:rPr lang="en-US" sz="1600" b="1" dirty="0"/>
              <a:t>A tree can be viewed as restricted graph</a:t>
            </a:r>
          </a:p>
          <a:p>
            <a:r>
              <a:rPr lang="en-US" sz="1600" b="1" dirty="0"/>
              <a:t>Graph have many types: 1) Simple graph 2) Mixed graph 3) Multi graph  4) Directed graph 5) Un-directed graph </a:t>
            </a:r>
            <a:endParaRPr lang="en-IN" sz="1600" b="1" dirty="0"/>
          </a:p>
        </p:txBody>
      </p:sp>
      <p:sp>
        <p:nvSpPr>
          <p:cNvPr id="4" name="Rectangle 3">
            <a:extLst>
              <a:ext uri="{FF2B5EF4-FFF2-40B4-BE49-F238E27FC236}">
                <a16:creationId xmlns:a16="http://schemas.microsoft.com/office/drawing/2014/main" xmlns="" id="{55CF25DD-2EB6-482D-ABB7-3AE564C6CCE3}"/>
              </a:ext>
            </a:extLst>
          </p:cNvPr>
          <p:cNvSpPr/>
          <p:nvPr/>
        </p:nvSpPr>
        <p:spPr>
          <a:xfrm>
            <a:off x="4844644" y="416560"/>
            <a:ext cx="6971436" cy="707886"/>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Non-Linear Data Structure</a:t>
            </a:r>
          </a:p>
        </p:txBody>
      </p:sp>
      <p:pic>
        <p:nvPicPr>
          <p:cNvPr id="6" name="Picture 5">
            <a:extLst>
              <a:ext uri="{FF2B5EF4-FFF2-40B4-BE49-F238E27FC236}">
                <a16:creationId xmlns:a16="http://schemas.microsoft.com/office/drawing/2014/main" xmlns="" id="{A30F42E3-F80A-42FB-8056-FB42A2B10F62}"/>
              </a:ext>
            </a:extLst>
          </p:cNvPr>
          <p:cNvPicPr>
            <a:picLocks noChangeAspect="1"/>
          </p:cNvPicPr>
          <p:nvPr/>
        </p:nvPicPr>
        <p:blipFill>
          <a:blip r:embed="rId2"/>
          <a:stretch>
            <a:fillRect/>
          </a:stretch>
        </p:blipFill>
        <p:spPr>
          <a:xfrm>
            <a:off x="-1" y="40640"/>
            <a:ext cx="4844645" cy="3637281"/>
          </a:xfrm>
          <a:prstGeom prst="rect">
            <a:avLst/>
          </a:prstGeom>
        </p:spPr>
      </p:pic>
      <p:pic>
        <p:nvPicPr>
          <p:cNvPr id="8" name="Picture 7">
            <a:extLst>
              <a:ext uri="{FF2B5EF4-FFF2-40B4-BE49-F238E27FC236}">
                <a16:creationId xmlns:a16="http://schemas.microsoft.com/office/drawing/2014/main" xmlns="" id="{0EE3DEEE-2C78-4086-B720-8C404DC17E74}"/>
              </a:ext>
            </a:extLst>
          </p:cNvPr>
          <p:cNvPicPr>
            <a:picLocks noChangeAspect="1"/>
          </p:cNvPicPr>
          <p:nvPr/>
        </p:nvPicPr>
        <p:blipFill>
          <a:blip r:embed="rId3"/>
          <a:stretch>
            <a:fillRect/>
          </a:stretch>
        </p:blipFill>
        <p:spPr>
          <a:xfrm>
            <a:off x="-1" y="4160540"/>
            <a:ext cx="4917440" cy="2527788"/>
          </a:xfrm>
          <a:prstGeom prst="rect">
            <a:avLst/>
          </a:prstGeom>
        </p:spPr>
      </p:pic>
      <p:sp>
        <p:nvSpPr>
          <p:cNvPr id="11" name="Rectangle: Rounded Corners 10">
            <a:extLst>
              <a:ext uri="{FF2B5EF4-FFF2-40B4-BE49-F238E27FC236}">
                <a16:creationId xmlns:a16="http://schemas.microsoft.com/office/drawing/2014/main" xmlns="" id="{80C8696F-7E4C-4F42-8696-49AA8EE72805}"/>
              </a:ext>
            </a:extLst>
          </p:cNvPr>
          <p:cNvSpPr/>
          <p:nvPr/>
        </p:nvSpPr>
        <p:spPr>
          <a:xfrm>
            <a:off x="276447" y="3725407"/>
            <a:ext cx="4167962" cy="4351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xmlns="" id="{B171EEDB-0F63-43AA-85EE-95BD9EE1B563}"/>
              </a:ext>
            </a:extLst>
          </p:cNvPr>
          <p:cNvSpPr/>
          <p:nvPr/>
        </p:nvSpPr>
        <p:spPr>
          <a:xfrm>
            <a:off x="276446" y="3677921"/>
            <a:ext cx="4316819" cy="523220"/>
          </a:xfrm>
          <a:prstGeom prst="rect">
            <a:avLst/>
          </a:prstGeom>
          <a:noFill/>
        </p:spPr>
        <p:txBody>
          <a:bodyPr wrap="square" lIns="91440" tIns="45720" rIns="91440" bIns="45720">
            <a:spAutoFit/>
          </a:bodyPr>
          <a:lstStyle/>
          <a:p>
            <a:pPr algn="ctr"/>
            <a:r>
              <a:rPr lang="en-US" sz="2800" b="1" cap="none" spc="0" dirty="0">
                <a:ln w="0"/>
                <a:solidFill>
                  <a:srgbClr val="FFC000"/>
                </a:solidFill>
                <a:effectLst>
                  <a:outerShdw blurRad="38100" dist="19050" dir="2700000" algn="tl" rotWithShape="0">
                    <a:schemeClr val="dk1">
                      <a:alpha val="40000"/>
                    </a:schemeClr>
                  </a:outerShdw>
                </a:effectLst>
              </a:rPr>
              <a:t>Components of Graph</a:t>
            </a:r>
          </a:p>
        </p:txBody>
      </p:sp>
    </p:spTree>
    <p:extLst>
      <p:ext uri="{BB962C8B-B14F-4D97-AF65-F5344CB8AC3E}">
        <p14:creationId xmlns:p14="http://schemas.microsoft.com/office/powerpoint/2010/main" xmlns="" val="485425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9">
            <a:extLst>
              <a:ext uri="{FF2B5EF4-FFF2-40B4-BE49-F238E27FC236}">
                <a16:creationId xmlns:a16="http://schemas.microsoft.com/office/drawing/2014/main" xmlns="" id="{80E89365-D931-40E6-A455-124E9821D5FC}"/>
              </a:ext>
            </a:extLst>
          </p:cNvPr>
          <p:cNvGraphicFramePr>
            <a:graphicFrameLocks noGrp="1"/>
          </p:cNvGraphicFramePr>
          <p:nvPr>
            <p:extLst>
              <p:ext uri="{D42A27DB-BD31-4B8C-83A1-F6EECF244321}">
                <p14:modId xmlns:p14="http://schemas.microsoft.com/office/powerpoint/2010/main" xmlns="" val="3148870130"/>
              </p:ext>
            </p:extLst>
          </p:nvPr>
        </p:nvGraphicFramePr>
        <p:xfrm>
          <a:off x="6242492" y="2721347"/>
          <a:ext cx="5180395" cy="2500896"/>
        </p:xfrm>
        <a:graphic>
          <a:graphicData uri="http://schemas.openxmlformats.org/drawingml/2006/table">
            <a:tbl>
              <a:tblPr firstRow="1" bandRow="1">
                <a:tableStyleId>{5C22544A-7EE6-4342-B048-85BDC9FD1C3A}</a:tableStyleId>
              </a:tblPr>
              <a:tblGrid>
                <a:gridCol w="5180395">
                  <a:extLst>
                    <a:ext uri="{9D8B030D-6E8A-4147-A177-3AD203B41FA5}">
                      <a16:colId xmlns:a16="http://schemas.microsoft.com/office/drawing/2014/main" xmlns="" val="3873562124"/>
                    </a:ext>
                  </a:extLst>
                </a:gridCol>
              </a:tblGrid>
              <a:tr h="416816">
                <a:tc>
                  <a:txBody>
                    <a:bodyPr/>
                    <a:lstStyle/>
                    <a:p>
                      <a:endParaRPr lang="en-IN" dirty="0"/>
                    </a:p>
                  </a:txBody>
                  <a:tcPr>
                    <a:noFill/>
                  </a:tcPr>
                </a:tc>
                <a:extLst>
                  <a:ext uri="{0D108BD9-81ED-4DB2-BD59-A6C34878D82A}">
                    <a16:rowId xmlns:a16="http://schemas.microsoft.com/office/drawing/2014/main" xmlns="" val="143212848"/>
                  </a:ext>
                </a:extLst>
              </a:tr>
              <a:tr h="416816">
                <a:tc>
                  <a:txBody>
                    <a:bodyPr/>
                    <a:lstStyle/>
                    <a:p>
                      <a:endParaRPr lang="en-IN"/>
                    </a:p>
                  </a:txBody>
                  <a:tcPr>
                    <a:noFill/>
                  </a:tcPr>
                </a:tc>
                <a:extLst>
                  <a:ext uri="{0D108BD9-81ED-4DB2-BD59-A6C34878D82A}">
                    <a16:rowId xmlns:a16="http://schemas.microsoft.com/office/drawing/2014/main" xmlns="" val="1856625412"/>
                  </a:ext>
                </a:extLst>
              </a:tr>
              <a:tr h="416816">
                <a:tc>
                  <a:txBody>
                    <a:bodyPr/>
                    <a:lstStyle/>
                    <a:p>
                      <a:endParaRPr lang="en-IN"/>
                    </a:p>
                  </a:txBody>
                  <a:tcPr>
                    <a:noFill/>
                  </a:tcPr>
                </a:tc>
                <a:extLst>
                  <a:ext uri="{0D108BD9-81ED-4DB2-BD59-A6C34878D82A}">
                    <a16:rowId xmlns:a16="http://schemas.microsoft.com/office/drawing/2014/main" xmlns="" val="2611320499"/>
                  </a:ext>
                </a:extLst>
              </a:tr>
              <a:tr h="416816">
                <a:tc>
                  <a:txBody>
                    <a:bodyPr/>
                    <a:lstStyle/>
                    <a:p>
                      <a:endParaRPr lang="en-IN"/>
                    </a:p>
                  </a:txBody>
                  <a:tcPr>
                    <a:noFill/>
                  </a:tcPr>
                </a:tc>
                <a:extLst>
                  <a:ext uri="{0D108BD9-81ED-4DB2-BD59-A6C34878D82A}">
                    <a16:rowId xmlns:a16="http://schemas.microsoft.com/office/drawing/2014/main" xmlns="" val="3087933966"/>
                  </a:ext>
                </a:extLst>
              </a:tr>
              <a:tr h="416816">
                <a:tc>
                  <a:txBody>
                    <a:bodyPr/>
                    <a:lstStyle/>
                    <a:p>
                      <a:endParaRPr lang="en-IN" dirty="0"/>
                    </a:p>
                  </a:txBody>
                  <a:tcPr>
                    <a:noFill/>
                  </a:tcPr>
                </a:tc>
                <a:extLst>
                  <a:ext uri="{0D108BD9-81ED-4DB2-BD59-A6C34878D82A}">
                    <a16:rowId xmlns:a16="http://schemas.microsoft.com/office/drawing/2014/main" xmlns="" val="2904344748"/>
                  </a:ext>
                </a:extLst>
              </a:tr>
              <a:tr h="416816">
                <a:tc>
                  <a:txBody>
                    <a:bodyPr/>
                    <a:lstStyle/>
                    <a:p>
                      <a:endParaRPr lang="en-IN" dirty="0"/>
                    </a:p>
                  </a:txBody>
                  <a:tcPr>
                    <a:noFill/>
                  </a:tcPr>
                </a:tc>
                <a:extLst>
                  <a:ext uri="{0D108BD9-81ED-4DB2-BD59-A6C34878D82A}">
                    <a16:rowId xmlns:a16="http://schemas.microsoft.com/office/drawing/2014/main" xmlns="" val="3607596585"/>
                  </a:ext>
                </a:extLst>
              </a:tr>
            </a:tbl>
          </a:graphicData>
        </a:graphic>
      </p:graphicFrame>
      <p:graphicFrame>
        <p:nvGraphicFramePr>
          <p:cNvPr id="9" name="Table 9">
            <a:extLst>
              <a:ext uri="{FF2B5EF4-FFF2-40B4-BE49-F238E27FC236}">
                <a16:creationId xmlns:a16="http://schemas.microsoft.com/office/drawing/2014/main" xmlns="" id="{22305514-1B6F-49FB-9E3B-49E49C9A4030}"/>
              </a:ext>
            </a:extLst>
          </p:cNvPr>
          <p:cNvGraphicFramePr>
            <a:graphicFrameLocks noGrp="1"/>
          </p:cNvGraphicFramePr>
          <p:nvPr>
            <p:extLst>
              <p:ext uri="{D42A27DB-BD31-4B8C-83A1-F6EECF244321}">
                <p14:modId xmlns:p14="http://schemas.microsoft.com/office/powerpoint/2010/main" xmlns="" val="52705745"/>
              </p:ext>
            </p:extLst>
          </p:nvPr>
        </p:nvGraphicFramePr>
        <p:xfrm>
          <a:off x="552892" y="2721350"/>
          <a:ext cx="5180395" cy="2500896"/>
        </p:xfrm>
        <a:graphic>
          <a:graphicData uri="http://schemas.openxmlformats.org/drawingml/2006/table">
            <a:tbl>
              <a:tblPr firstRow="1" bandRow="1">
                <a:tableStyleId>{5C22544A-7EE6-4342-B048-85BDC9FD1C3A}</a:tableStyleId>
              </a:tblPr>
              <a:tblGrid>
                <a:gridCol w="5180395">
                  <a:extLst>
                    <a:ext uri="{9D8B030D-6E8A-4147-A177-3AD203B41FA5}">
                      <a16:colId xmlns:a16="http://schemas.microsoft.com/office/drawing/2014/main" xmlns="" val="3873562124"/>
                    </a:ext>
                  </a:extLst>
                </a:gridCol>
              </a:tblGrid>
              <a:tr h="416816">
                <a:tc>
                  <a:txBody>
                    <a:bodyPr/>
                    <a:lstStyle/>
                    <a:p>
                      <a:endParaRPr lang="en-IN"/>
                    </a:p>
                  </a:txBody>
                  <a:tcPr>
                    <a:noFill/>
                  </a:tcPr>
                </a:tc>
                <a:extLst>
                  <a:ext uri="{0D108BD9-81ED-4DB2-BD59-A6C34878D82A}">
                    <a16:rowId xmlns:a16="http://schemas.microsoft.com/office/drawing/2014/main" xmlns="" val="143212848"/>
                  </a:ext>
                </a:extLst>
              </a:tr>
              <a:tr h="416816">
                <a:tc>
                  <a:txBody>
                    <a:bodyPr/>
                    <a:lstStyle/>
                    <a:p>
                      <a:endParaRPr lang="en-IN"/>
                    </a:p>
                  </a:txBody>
                  <a:tcPr>
                    <a:noFill/>
                  </a:tcPr>
                </a:tc>
                <a:extLst>
                  <a:ext uri="{0D108BD9-81ED-4DB2-BD59-A6C34878D82A}">
                    <a16:rowId xmlns:a16="http://schemas.microsoft.com/office/drawing/2014/main" xmlns="" val="1856625412"/>
                  </a:ext>
                </a:extLst>
              </a:tr>
              <a:tr h="416816">
                <a:tc>
                  <a:txBody>
                    <a:bodyPr/>
                    <a:lstStyle/>
                    <a:p>
                      <a:endParaRPr lang="en-IN"/>
                    </a:p>
                  </a:txBody>
                  <a:tcPr>
                    <a:noFill/>
                  </a:tcPr>
                </a:tc>
                <a:extLst>
                  <a:ext uri="{0D108BD9-81ED-4DB2-BD59-A6C34878D82A}">
                    <a16:rowId xmlns:a16="http://schemas.microsoft.com/office/drawing/2014/main" xmlns="" val="2611320499"/>
                  </a:ext>
                </a:extLst>
              </a:tr>
              <a:tr h="416816">
                <a:tc>
                  <a:txBody>
                    <a:bodyPr/>
                    <a:lstStyle/>
                    <a:p>
                      <a:endParaRPr lang="en-IN"/>
                    </a:p>
                  </a:txBody>
                  <a:tcPr>
                    <a:noFill/>
                  </a:tcPr>
                </a:tc>
                <a:extLst>
                  <a:ext uri="{0D108BD9-81ED-4DB2-BD59-A6C34878D82A}">
                    <a16:rowId xmlns:a16="http://schemas.microsoft.com/office/drawing/2014/main" xmlns="" val="3087933966"/>
                  </a:ext>
                </a:extLst>
              </a:tr>
              <a:tr h="416816">
                <a:tc>
                  <a:txBody>
                    <a:bodyPr/>
                    <a:lstStyle/>
                    <a:p>
                      <a:endParaRPr lang="en-IN" dirty="0"/>
                    </a:p>
                  </a:txBody>
                  <a:tcPr>
                    <a:noFill/>
                  </a:tcPr>
                </a:tc>
                <a:extLst>
                  <a:ext uri="{0D108BD9-81ED-4DB2-BD59-A6C34878D82A}">
                    <a16:rowId xmlns:a16="http://schemas.microsoft.com/office/drawing/2014/main" xmlns="" val="2904344748"/>
                  </a:ext>
                </a:extLst>
              </a:tr>
              <a:tr h="416816">
                <a:tc>
                  <a:txBody>
                    <a:bodyPr/>
                    <a:lstStyle/>
                    <a:p>
                      <a:endParaRPr lang="en-IN" dirty="0"/>
                    </a:p>
                  </a:txBody>
                  <a:tcPr>
                    <a:noFill/>
                  </a:tcPr>
                </a:tc>
                <a:extLst>
                  <a:ext uri="{0D108BD9-81ED-4DB2-BD59-A6C34878D82A}">
                    <a16:rowId xmlns:a16="http://schemas.microsoft.com/office/drawing/2014/main" xmlns="" val="3607596585"/>
                  </a:ext>
                </a:extLst>
              </a:tr>
            </a:tbl>
          </a:graphicData>
        </a:graphic>
      </p:graphicFrame>
      <p:sp>
        <p:nvSpPr>
          <p:cNvPr id="4" name="Title 3">
            <a:extLst>
              <a:ext uri="{FF2B5EF4-FFF2-40B4-BE49-F238E27FC236}">
                <a16:creationId xmlns:a16="http://schemas.microsoft.com/office/drawing/2014/main" xmlns="" id="{839478CC-E476-4B75-85E3-C1857C206CE2}"/>
              </a:ext>
            </a:extLst>
          </p:cNvPr>
          <p:cNvSpPr>
            <a:spLocks noGrp="1"/>
          </p:cNvSpPr>
          <p:nvPr>
            <p:ph type="title"/>
          </p:nvPr>
        </p:nvSpPr>
        <p:spPr>
          <a:xfrm>
            <a:off x="457200" y="483106"/>
            <a:ext cx="11277600" cy="1325374"/>
          </a:xfrm>
        </p:spPr>
        <p:txBody>
          <a:bodyPr>
            <a:normAutofit/>
          </a:bodyPr>
          <a:lstStyle/>
          <a:p>
            <a:pPr algn="ctr"/>
            <a:r>
              <a:rPr lang="en-US" sz="2800" b="1" dirty="0"/>
              <a:t>Difference Between Linear and Non Linear Data Structure</a:t>
            </a:r>
            <a:endParaRPr lang="en-IN" sz="2800" b="1" dirty="0"/>
          </a:p>
        </p:txBody>
      </p:sp>
      <p:sp>
        <p:nvSpPr>
          <p:cNvPr id="5" name="Text Placeholder 4">
            <a:extLst>
              <a:ext uri="{FF2B5EF4-FFF2-40B4-BE49-F238E27FC236}">
                <a16:creationId xmlns:a16="http://schemas.microsoft.com/office/drawing/2014/main" xmlns="" id="{EB85E99B-FB23-4AA5-9EEC-C556B8ABA9B6}"/>
              </a:ext>
            </a:extLst>
          </p:cNvPr>
          <p:cNvSpPr>
            <a:spLocks noGrp="1"/>
          </p:cNvSpPr>
          <p:nvPr>
            <p:ph type="body" idx="1"/>
          </p:nvPr>
        </p:nvSpPr>
        <p:spPr>
          <a:xfrm>
            <a:off x="457200" y="2074334"/>
            <a:ext cx="5276088" cy="640080"/>
          </a:xfrm>
        </p:spPr>
        <p:txBody>
          <a:bodyPr/>
          <a:lstStyle/>
          <a:p>
            <a:pPr algn="ctr"/>
            <a:r>
              <a:rPr lang="en-US" dirty="0"/>
              <a:t>Linear Data Structure</a:t>
            </a:r>
            <a:endParaRPr lang="en-IN" dirty="0"/>
          </a:p>
        </p:txBody>
      </p:sp>
      <p:sp>
        <p:nvSpPr>
          <p:cNvPr id="6" name="Content Placeholder 5">
            <a:extLst>
              <a:ext uri="{FF2B5EF4-FFF2-40B4-BE49-F238E27FC236}">
                <a16:creationId xmlns:a16="http://schemas.microsoft.com/office/drawing/2014/main" xmlns="" id="{161FB69C-E95D-4587-B18E-36F08C1308BF}"/>
              </a:ext>
            </a:extLst>
          </p:cNvPr>
          <p:cNvSpPr>
            <a:spLocks noGrp="1"/>
          </p:cNvSpPr>
          <p:nvPr>
            <p:ph sz="half" idx="2"/>
          </p:nvPr>
        </p:nvSpPr>
        <p:spPr>
          <a:xfrm>
            <a:off x="552893" y="2792472"/>
            <a:ext cx="5180395" cy="3582422"/>
          </a:xfrm>
        </p:spPr>
        <p:txBody>
          <a:bodyPr/>
          <a:lstStyle/>
          <a:p>
            <a:r>
              <a:rPr lang="en-US" b="1" dirty="0"/>
              <a:t>Every item is related to its previous and next item.</a:t>
            </a:r>
          </a:p>
          <a:p>
            <a:r>
              <a:rPr lang="en-US" b="1" dirty="0"/>
              <a:t>Data is arranged in linear sequence.</a:t>
            </a:r>
          </a:p>
          <a:p>
            <a:r>
              <a:rPr lang="en-US" b="1" dirty="0"/>
              <a:t>Data items can be traversed in a single run</a:t>
            </a:r>
          </a:p>
          <a:p>
            <a:r>
              <a:rPr lang="en-US" b="1" dirty="0"/>
              <a:t>E.g. Array, Stacks, Linked list, Queue </a:t>
            </a:r>
          </a:p>
          <a:p>
            <a:r>
              <a:rPr lang="en-US" b="1" dirty="0"/>
              <a:t>Implementation is easy. </a:t>
            </a:r>
          </a:p>
          <a:p>
            <a:endParaRPr lang="en-US" b="1" dirty="0"/>
          </a:p>
          <a:p>
            <a:pPr marL="0" indent="0">
              <a:buNone/>
            </a:pPr>
            <a:endParaRPr lang="en-IN" b="1" dirty="0"/>
          </a:p>
        </p:txBody>
      </p:sp>
      <p:sp>
        <p:nvSpPr>
          <p:cNvPr id="7" name="Text Placeholder 6">
            <a:extLst>
              <a:ext uri="{FF2B5EF4-FFF2-40B4-BE49-F238E27FC236}">
                <a16:creationId xmlns:a16="http://schemas.microsoft.com/office/drawing/2014/main" xmlns="" id="{F9CDB13D-0EB4-4579-B2FD-172F86A4E39B}"/>
              </a:ext>
            </a:extLst>
          </p:cNvPr>
          <p:cNvSpPr>
            <a:spLocks noGrp="1"/>
          </p:cNvSpPr>
          <p:nvPr>
            <p:ph type="body" sz="quarter" idx="3"/>
          </p:nvPr>
        </p:nvSpPr>
        <p:spPr>
          <a:xfrm>
            <a:off x="6458712" y="2074334"/>
            <a:ext cx="5276088" cy="640080"/>
          </a:xfrm>
        </p:spPr>
        <p:txBody>
          <a:bodyPr/>
          <a:lstStyle/>
          <a:p>
            <a:pPr algn="ctr"/>
            <a:r>
              <a:rPr lang="en-US" dirty="0"/>
              <a:t>Non – Linear Data Structure</a:t>
            </a:r>
            <a:endParaRPr lang="en-IN" dirty="0"/>
          </a:p>
        </p:txBody>
      </p:sp>
      <p:sp>
        <p:nvSpPr>
          <p:cNvPr id="8" name="Content Placeholder 7">
            <a:extLst>
              <a:ext uri="{FF2B5EF4-FFF2-40B4-BE49-F238E27FC236}">
                <a16:creationId xmlns:a16="http://schemas.microsoft.com/office/drawing/2014/main" xmlns="" id="{FC5582AB-869A-4C5D-94A5-601C927D5A04}"/>
              </a:ext>
            </a:extLst>
          </p:cNvPr>
          <p:cNvSpPr>
            <a:spLocks noGrp="1"/>
          </p:cNvSpPr>
          <p:nvPr>
            <p:ph sz="quarter" idx="4"/>
          </p:nvPr>
        </p:nvSpPr>
        <p:spPr>
          <a:xfrm>
            <a:off x="6458712" y="2792471"/>
            <a:ext cx="5276088" cy="3582423"/>
          </a:xfrm>
        </p:spPr>
        <p:txBody>
          <a:bodyPr/>
          <a:lstStyle/>
          <a:p>
            <a:r>
              <a:rPr lang="en-US" b="1" dirty="0"/>
              <a:t>Every item is attached with many other items. </a:t>
            </a:r>
          </a:p>
          <a:p>
            <a:r>
              <a:rPr lang="en-US" b="1" dirty="0"/>
              <a:t>Data is not arranged in sequence. </a:t>
            </a:r>
          </a:p>
          <a:p>
            <a:r>
              <a:rPr lang="en-US" b="1" dirty="0"/>
              <a:t>Data cannot be traversed in a single run.</a:t>
            </a:r>
          </a:p>
          <a:p>
            <a:r>
              <a:rPr lang="en-US" b="1" dirty="0"/>
              <a:t>E.g. Tree, Graph</a:t>
            </a:r>
          </a:p>
          <a:p>
            <a:r>
              <a:rPr lang="en-US" b="1" dirty="0"/>
              <a:t>Implementation is difficult.  </a:t>
            </a:r>
            <a:endParaRPr lang="en-IN" b="1" dirty="0"/>
          </a:p>
        </p:txBody>
      </p:sp>
    </p:spTree>
    <p:extLst>
      <p:ext uri="{BB962C8B-B14F-4D97-AF65-F5344CB8AC3E}">
        <p14:creationId xmlns:p14="http://schemas.microsoft.com/office/powerpoint/2010/main" xmlns="" val="255594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0AA173-8996-4068-AA21-9536794CAA3F}"/>
              </a:ext>
            </a:extLst>
          </p:cNvPr>
          <p:cNvSpPr>
            <a:spLocks noGrp="1"/>
          </p:cNvSpPr>
          <p:nvPr>
            <p:ph type="title"/>
          </p:nvPr>
        </p:nvSpPr>
        <p:spPr>
          <a:xfrm>
            <a:off x="538480" y="408914"/>
            <a:ext cx="11196320" cy="1176046"/>
          </a:xfrm>
        </p:spPr>
        <p:txBody>
          <a:bodyPr>
            <a:normAutofit/>
          </a:bodyPr>
          <a:lstStyle/>
          <a:p>
            <a:pPr algn="ctr"/>
            <a:r>
              <a:rPr lang="en-US" b="1" dirty="0"/>
              <a:t>Operation on Data Structures</a:t>
            </a:r>
            <a:br>
              <a:rPr lang="en-US" b="1" dirty="0"/>
            </a:br>
            <a:r>
              <a:rPr lang="en-US" sz="1800" dirty="0"/>
              <a:t>Design of efficient data structure must take operations to be performed on the DS into account. The most commonly used operations on DS are broadly categorized into following types </a:t>
            </a:r>
            <a:endParaRPr lang="en-IN" b="1" dirty="0"/>
          </a:p>
        </p:txBody>
      </p:sp>
      <p:sp>
        <p:nvSpPr>
          <p:cNvPr id="3" name="Content Placeholder 2">
            <a:extLst>
              <a:ext uri="{FF2B5EF4-FFF2-40B4-BE49-F238E27FC236}">
                <a16:creationId xmlns:a16="http://schemas.microsoft.com/office/drawing/2014/main" xmlns="" id="{856D2FC7-A268-4996-9802-1A1629B06494}"/>
              </a:ext>
            </a:extLst>
          </p:cNvPr>
          <p:cNvSpPr>
            <a:spLocks noGrp="1"/>
          </p:cNvSpPr>
          <p:nvPr>
            <p:ph idx="1"/>
          </p:nvPr>
        </p:nvSpPr>
        <p:spPr>
          <a:xfrm>
            <a:off x="538480" y="1717040"/>
            <a:ext cx="11196320" cy="4752366"/>
          </a:xfrm>
        </p:spPr>
        <p:txBody>
          <a:bodyPr>
            <a:normAutofit/>
          </a:bodyPr>
          <a:lstStyle/>
          <a:p>
            <a:pPr marL="342900" indent="-342900">
              <a:buFont typeface="+mj-lt"/>
              <a:buAutoNum type="arabicPeriod"/>
            </a:pPr>
            <a:r>
              <a:rPr lang="en-US" sz="1800" b="1" dirty="0"/>
              <a:t>Create: </a:t>
            </a:r>
            <a:r>
              <a:rPr lang="en-US" sz="1800" dirty="0"/>
              <a:t>This operation results in reserving memory for program elements. This can be done by declaration statement Creation of DS may take place either during compile-time or run-time. </a:t>
            </a:r>
          </a:p>
          <a:p>
            <a:pPr marL="342900" indent="-342900">
              <a:buFont typeface="+mj-lt"/>
              <a:buAutoNum type="arabicPeriod"/>
            </a:pPr>
            <a:r>
              <a:rPr lang="en-US" sz="1800" b="1" dirty="0"/>
              <a:t>Destroy: </a:t>
            </a:r>
            <a:r>
              <a:rPr lang="en-US" sz="1800" dirty="0"/>
              <a:t>This operation destroy memory space allocated for specified data structure .</a:t>
            </a:r>
          </a:p>
          <a:p>
            <a:pPr marL="342900" indent="-342900">
              <a:buFont typeface="+mj-lt"/>
              <a:buAutoNum type="arabicPeriod"/>
            </a:pPr>
            <a:r>
              <a:rPr lang="en-US" sz="1800" b="1" dirty="0"/>
              <a:t>Selection: </a:t>
            </a:r>
            <a:r>
              <a:rPr lang="en-US" sz="1800" dirty="0"/>
              <a:t>This operation deals with accessing a particular data within a data structure. </a:t>
            </a:r>
          </a:p>
          <a:p>
            <a:pPr marL="342900" indent="-342900">
              <a:buFont typeface="+mj-lt"/>
              <a:buAutoNum type="arabicPeriod"/>
            </a:pPr>
            <a:r>
              <a:rPr lang="en-US" sz="1800" b="1" dirty="0"/>
              <a:t>Updation: </a:t>
            </a:r>
            <a:r>
              <a:rPr lang="en-US" sz="1800" dirty="0"/>
              <a:t>It updates or modifies the data in the data structure.</a:t>
            </a:r>
          </a:p>
          <a:p>
            <a:pPr marL="342900" indent="-342900">
              <a:buFont typeface="+mj-lt"/>
              <a:buAutoNum type="arabicPeriod"/>
            </a:pPr>
            <a:r>
              <a:rPr lang="en-US" sz="1800" b="1" dirty="0"/>
              <a:t>Searching: </a:t>
            </a:r>
            <a:r>
              <a:rPr lang="en-US" sz="1800" dirty="0"/>
              <a:t>It finds the presence of desired data item in the list of data items, it may also find locations of all elements that satisfy certain conditions. </a:t>
            </a:r>
            <a:endParaRPr lang="en-US" sz="1800" b="1" dirty="0"/>
          </a:p>
          <a:p>
            <a:pPr marL="342900" indent="-342900">
              <a:buFont typeface="+mj-lt"/>
              <a:buAutoNum type="arabicPeriod"/>
            </a:pPr>
            <a:r>
              <a:rPr lang="en-US" sz="1800" b="1" dirty="0"/>
              <a:t>Sorting: </a:t>
            </a:r>
            <a:r>
              <a:rPr lang="en-US" sz="1800" dirty="0"/>
              <a:t>This is a process of arranging all data items in a DS in particular order, for example either ascending order or in descending order. </a:t>
            </a:r>
            <a:endParaRPr lang="en-US" sz="1800" b="1" dirty="0"/>
          </a:p>
          <a:p>
            <a:pPr marL="342900" indent="-342900">
              <a:buFont typeface="+mj-lt"/>
              <a:buAutoNum type="arabicPeriod"/>
            </a:pPr>
            <a:r>
              <a:rPr lang="en-US" sz="1800" b="1" dirty="0"/>
              <a:t>Splitting: </a:t>
            </a:r>
            <a:r>
              <a:rPr lang="en-US" sz="1800" dirty="0"/>
              <a:t>It is a process of partitioning single list to multiple list.</a:t>
            </a:r>
          </a:p>
          <a:p>
            <a:pPr marL="342900" indent="-342900">
              <a:buFont typeface="+mj-lt"/>
              <a:buAutoNum type="arabicPeriod"/>
            </a:pPr>
            <a:r>
              <a:rPr lang="en-US" sz="1800" b="1" dirty="0"/>
              <a:t>Merging: </a:t>
            </a:r>
            <a:r>
              <a:rPr lang="en-US" sz="1800" dirty="0"/>
              <a:t>It is a process of combining data items of two different sorted list into single sorted list. </a:t>
            </a:r>
          </a:p>
          <a:p>
            <a:pPr marL="342900" indent="-342900">
              <a:buFont typeface="+mj-lt"/>
              <a:buAutoNum type="arabicPeriod"/>
            </a:pPr>
            <a:r>
              <a:rPr lang="en-US" sz="1800" b="1" dirty="0"/>
              <a:t>Traversing: </a:t>
            </a:r>
            <a:r>
              <a:rPr lang="en-US" sz="1800" dirty="0"/>
              <a:t>It is a process of visiting each and every node of a list in systematic manner.</a:t>
            </a:r>
            <a:endParaRPr lang="en-IN" sz="1800" b="1" dirty="0"/>
          </a:p>
        </p:txBody>
      </p:sp>
    </p:spTree>
    <p:extLst>
      <p:ext uri="{BB962C8B-B14F-4D97-AF65-F5344CB8AC3E}">
        <p14:creationId xmlns:p14="http://schemas.microsoft.com/office/powerpoint/2010/main" xmlns="" val="289721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914173-96CB-4DB1-BB53-AFD5DFFD5280}"/>
              </a:ext>
            </a:extLst>
          </p:cNvPr>
          <p:cNvSpPr>
            <a:spLocks noGrp="1"/>
          </p:cNvSpPr>
          <p:nvPr>
            <p:ph type="title"/>
          </p:nvPr>
        </p:nvSpPr>
        <p:spPr>
          <a:xfrm>
            <a:off x="8314690" y="548640"/>
            <a:ext cx="3307334" cy="538480"/>
          </a:xfrm>
        </p:spPr>
        <p:txBody>
          <a:bodyPr>
            <a:normAutofit fontScale="90000"/>
          </a:bodyPr>
          <a:lstStyle/>
          <a:p>
            <a:pPr algn="ctr"/>
            <a:r>
              <a:rPr lang="en-IN" dirty="0"/>
              <a:t/>
            </a:r>
            <a:br>
              <a:rPr lang="en-IN" dirty="0"/>
            </a:br>
            <a:r>
              <a:rPr lang="en-IN" b="1" i="0" dirty="0">
                <a:solidFill>
                  <a:srgbClr val="222222"/>
                </a:solidFill>
                <a:effectLst/>
                <a:latin typeface="Source Sans Pro" panose="020B0503030403020204" pitchFamily="34" charset="0"/>
              </a:rPr>
              <a:t>What are Arrays?</a:t>
            </a:r>
            <a:endParaRPr lang="en-IN" dirty="0"/>
          </a:p>
        </p:txBody>
      </p:sp>
      <p:sp>
        <p:nvSpPr>
          <p:cNvPr id="3" name="Content Placeholder 2">
            <a:extLst>
              <a:ext uri="{FF2B5EF4-FFF2-40B4-BE49-F238E27FC236}">
                <a16:creationId xmlns:a16="http://schemas.microsoft.com/office/drawing/2014/main" xmlns="" id="{147FA1D4-3C26-4FE3-8C17-6A221E9E2448}"/>
              </a:ext>
            </a:extLst>
          </p:cNvPr>
          <p:cNvSpPr>
            <a:spLocks noGrp="1"/>
          </p:cNvSpPr>
          <p:nvPr>
            <p:ph type="body" sz="half" idx="2"/>
          </p:nvPr>
        </p:nvSpPr>
        <p:spPr>
          <a:xfrm>
            <a:off x="8239760" y="1370584"/>
            <a:ext cx="3576320" cy="4938776"/>
          </a:xfrm>
        </p:spPr>
        <p:txBody>
          <a:bodyPr>
            <a:normAutofit lnSpcReduction="10000"/>
          </a:bodyPr>
          <a:lstStyle/>
          <a:p>
            <a:r>
              <a:rPr lang="en-US" b="0" i="0" dirty="0">
                <a:solidFill>
                  <a:srgbClr val="000000"/>
                </a:solidFill>
                <a:effectLst/>
                <a:latin typeface="Arial" panose="020B0604020202020204" pitchFamily="34" charset="0"/>
              </a:rPr>
              <a:t>Array is a container which can hold a fix number of items and these items should be of the same type.</a:t>
            </a:r>
          </a:p>
          <a:p>
            <a:r>
              <a:rPr lang="en-US" b="0" i="0" dirty="0">
                <a:solidFill>
                  <a:srgbClr val="000000"/>
                </a:solidFill>
                <a:effectLst/>
                <a:latin typeface="Arial" panose="020B0604020202020204" pitchFamily="34" charset="0"/>
              </a:rPr>
              <a:t>Most of the data structures make use of arrays to implement their algorithms.</a:t>
            </a:r>
            <a:endParaRPr lang="en-US" dirty="0">
              <a:solidFill>
                <a:srgbClr val="000000"/>
              </a:solidFill>
              <a:latin typeface="Arial" panose="020B0604020202020204" pitchFamily="34" charset="0"/>
            </a:endParaRPr>
          </a:p>
          <a:p>
            <a:pPr algn="just">
              <a:buFont typeface="Arial" panose="020B0604020202020204" pitchFamily="34" charset="0"/>
              <a:buChar char="•"/>
            </a:pPr>
            <a:r>
              <a:rPr lang="en-US" b="0" i="0" dirty="0">
                <a:solidFill>
                  <a:srgbClr val="000000"/>
                </a:solidFill>
                <a:effectLst/>
                <a:latin typeface="Arial" panose="020B0604020202020204" pitchFamily="34" charset="0"/>
              </a:rPr>
              <a:t>Following are the important terms to understand the concept of Array. </a:t>
            </a:r>
          </a:p>
          <a:p>
            <a:pPr marL="0" indent="0" algn="just">
              <a:buNone/>
            </a:pPr>
            <a:r>
              <a:rPr lang="en-US" dirty="0">
                <a:solidFill>
                  <a:srgbClr val="000000"/>
                </a:solidFill>
                <a:latin typeface="Arial" panose="020B0604020202020204" pitchFamily="34" charset="0"/>
              </a:rPr>
              <a:t>       </a:t>
            </a:r>
            <a:r>
              <a:rPr lang="en-US" b="1" i="0" dirty="0">
                <a:solidFill>
                  <a:srgbClr val="000000"/>
                </a:solidFill>
                <a:effectLst/>
                <a:latin typeface="Arial" panose="020B0604020202020204" pitchFamily="34" charset="0"/>
              </a:rPr>
              <a:t>Element</a:t>
            </a:r>
            <a:r>
              <a:rPr lang="en-US" b="0" i="0" dirty="0">
                <a:solidFill>
                  <a:srgbClr val="000000"/>
                </a:solidFill>
                <a:effectLst/>
                <a:latin typeface="Arial" panose="020B0604020202020204" pitchFamily="34" charset="0"/>
              </a:rPr>
              <a:t> − Each item stored in an array is called an element.</a:t>
            </a:r>
          </a:p>
          <a:p>
            <a:pPr marL="0" indent="0" algn="just">
              <a:buNone/>
            </a:pPr>
            <a:r>
              <a:rPr lang="en-US" b="1" i="0" dirty="0">
                <a:solidFill>
                  <a:srgbClr val="000000"/>
                </a:solidFill>
                <a:effectLst/>
                <a:latin typeface="Arial" panose="020B0604020202020204" pitchFamily="34" charset="0"/>
              </a:rPr>
              <a:t>       Index</a:t>
            </a:r>
            <a:r>
              <a:rPr lang="en-US" b="0" i="0" dirty="0">
                <a:solidFill>
                  <a:srgbClr val="000000"/>
                </a:solidFill>
                <a:effectLst/>
                <a:latin typeface="Arial" panose="020B0604020202020204" pitchFamily="34" charset="0"/>
              </a:rPr>
              <a:t> − Each location of an element in an array has a numerical index, which is used to identify the element.</a:t>
            </a:r>
          </a:p>
          <a:p>
            <a:pPr marL="0" indent="0" algn="just">
              <a:buNone/>
            </a:pPr>
            <a:endParaRPr lang="en-US" b="0" i="0" dirty="0">
              <a:solidFill>
                <a:srgbClr val="000000"/>
              </a:solidFill>
              <a:effectLst/>
              <a:latin typeface="Arial" panose="020B0604020202020204" pitchFamily="34" charset="0"/>
            </a:endParaRPr>
          </a:p>
          <a:p>
            <a:endParaRPr lang="en-IN" dirty="0"/>
          </a:p>
        </p:txBody>
      </p:sp>
      <p:pic>
        <p:nvPicPr>
          <p:cNvPr id="14" name="Picture Placeholder 13">
            <a:extLst>
              <a:ext uri="{FF2B5EF4-FFF2-40B4-BE49-F238E27FC236}">
                <a16:creationId xmlns:a16="http://schemas.microsoft.com/office/drawing/2014/main" xmlns="" id="{B85F24B8-0B75-474B-9785-E452C8F133E0}"/>
              </a:ext>
            </a:extLst>
          </p:cNvPr>
          <p:cNvPicPr>
            <a:picLocks noGrp="1" noChangeAspect="1"/>
          </p:cNvPicPr>
          <p:nvPr>
            <p:ph type="pic" idx="1"/>
          </p:nvPr>
        </p:nvPicPr>
        <p:blipFill>
          <a:blip r:embed="rId2"/>
          <a:stretch>
            <a:fillRect/>
          </a:stretch>
        </p:blipFill>
        <p:spPr>
          <a:xfrm>
            <a:off x="62772" y="213361"/>
            <a:ext cx="8015110" cy="4551680"/>
          </a:xfrm>
          <a:prstGeom prst="rect">
            <a:avLst/>
          </a:prstGeom>
        </p:spPr>
      </p:pic>
      <p:sp>
        <p:nvSpPr>
          <p:cNvPr id="15" name="TextBox 14">
            <a:extLst>
              <a:ext uri="{FF2B5EF4-FFF2-40B4-BE49-F238E27FC236}">
                <a16:creationId xmlns:a16="http://schemas.microsoft.com/office/drawing/2014/main" xmlns="" id="{2E282559-6903-45F4-8993-753478726597}"/>
              </a:ext>
            </a:extLst>
          </p:cNvPr>
          <p:cNvSpPr txBox="1"/>
          <p:nvPr/>
        </p:nvSpPr>
        <p:spPr>
          <a:xfrm>
            <a:off x="62772" y="4998720"/>
            <a:ext cx="7943308" cy="1477328"/>
          </a:xfrm>
          <a:prstGeom prst="rect">
            <a:avLst/>
          </a:prstGeom>
          <a:noFill/>
        </p:spPr>
        <p:txBody>
          <a:bodyPr wrap="square" rtlCol="0">
            <a:spAutoFit/>
          </a:bodyPr>
          <a:lstStyle/>
          <a:p>
            <a:pPr marL="342900" indent="-342900">
              <a:buAutoNum type="arabicPeriod"/>
            </a:pPr>
            <a:endParaRPr lang="en-US" b="0" i="0" dirty="0">
              <a:solidFill>
                <a:srgbClr val="222222"/>
              </a:solidFill>
              <a:effectLst/>
              <a:latin typeface="Source Sans Pro" panose="020B0503030403020204" pitchFamily="34" charset="0"/>
            </a:endParaRPr>
          </a:p>
          <a:p>
            <a:pPr marL="342900" indent="-342900">
              <a:buAutoNum type="arabicPeriod"/>
            </a:pPr>
            <a:r>
              <a:rPr lang="en-US" i="0" dirty="0">
                <a:solidFill>
                  <a:srgbClr val="222222"/>
                </a:solidFill>
                <a:effectLst/>
                <a:latin typeface="Source Sans Pro" panose="020B0503030403020204" pitchFamily="34" charset="0"/>
              </a:rPr>
              <a:t>An array is a container of elements.</a:t>
            </a:r>
          </a:p>
          <a:p>
            <a:pPr marL="342900" indent="-342900">
              <a:buFontTx/>
              <a:buAutoNum type="arabicPeriod"/>
            </a:pPr>
            <a:r>
              <a:rPr lang="en-US" i="0" dirty="0">
                <a:solidFill>
                  <a:srgbClr val="222222"/>
                </a:solidFill>
                <a:effectLst/>
                <a:latin typeface="Source Sans Pro" panose="020B0503030403020204" pitchFamily="34" charset="0"/>
              </a:rPr>
              <a:t>Elements have a specific value and data type, like "ABC", TRUE or FALSE, etc.</a:t>
            </a:r>
          </a:p>
          <a:p>
            <a:pPr marL="342900" indent="-342900">
              <a:buFontTx/>
              <a:buAutoNum type="arabicPeriod"/>
            </a:pPr>
            <a:r>
              <a:rPr lang="en-US" i="0" dirty="0">
                <a:solidFill>
                  <a:srgbClr val="222222"/>
                </a:solidFill>
                <a:effectLst/>
                <a:latin typeface="Source Sans Pro" panose="020B0503030403020204" pitchFamily="34" charset="0"/>
              </a:rPr>
              <a:t>Each element also has its own index, which is used to access the element.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83384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xmlns="" id="{00E45E51-EF12-4516-9309-A892495DEA61}"/>
              </a:ext>
            </a:extLst>
          </p:cNvPr>
          <p:cNvPicPr>
            <a:picLocks noGrp="1" noChangeAspect="1"/>
          </p:cNvPicPr>
          <p:nvPr>
            <p:ph type="pic" idx="1"/>
          </p:nvPr>
        </p:nvPicPr>
        <p:blipFill>
          <a:blip r:embed="rId2"/>
          <a:stretch>
            <a:fillRect/>
          </a:stretch>
        </p:blipFill>
        <p:spPr>
          <a:xfrm>
            <a:off x="162294" y="609600"/>
            <a:ext cx="7822297" cy="4400042"/>
          </a:xfrm>
          <a:prstGeom prst="rect">
            <a:avLst/>
          </a:prstGeom>
        </p:spPr>
      </p:pic>
      <p:sp>
        <p:nvSpPr>
          <p:cNvPr id="4" name="Title 3">
            <a:extLst>
              <a:ext uri="{FF2B5EF4-FFF2-40B4-BE49-F238E27FC236}">
                <a16:creationId xmlns:a16="http://schemas.microsoft.com/office/drawing/2014/main" xmlns="" id="{5472CAD8-67B8-453A-8E77-FD03A6301B84}"/>
              </a:ext>
            </a:extLst>
          </p:cNvPr>
          <p:cNvSpPr>
            <a:spLocks noGrp="1"/>
          </p:cNvSpPr>
          <p:nvPr>
            <p:ph type="title"/>
          </p:nvPr>
        </p:nvSpPr>
        <p:spPr>
          <a:xfrm>
            <a:off x="8406130" y="471424"/>
            <a:ext cx="3144774" cy="1418336"/>
          </a:xfrm>
        </p:spPr>
        <p:txBody>
          <a:bodyPr/>
          <a:lstStyle/>
          <a:p>
            <a:r>
              <a:rPr lang="en-US" b="1" i="0" dirty="0">
                <a:solidFill>
                  <a:srgbClr val="222222"/>
                </a:solidFill>
                <a:effectLst/>
                <a:latin typeface="Source Sans Pro" panose="020B0503030403020204" pitchFamily="34" charset="0"/>
              </a:rPr>
              <a:t>How to access a specific array value?</a:t>
            </a:r>
            <a:endParaRPr lang="en-IN" dirty="0"/>
          </a:p>
        </p:txBody>
      </p:sp>
      <p:sp>
        <p:nvSpPr>
          <p:cNvPr id="6" name="Text Placeholder 5">
            <a:extLst>
              <a:ext uri="{FF2B5EF4-FFF2-40B4-BE49-F238E27FC236}">
                <a16:creationId xmlns:a16="http://schemas.microsoft.com/office/drawing/2014/main" xmlns="" id="{FD54765C-5343-4B9F-B757-4386D0C30A66}"/>
              </a:ext>
            </a:extLst>
          </p:cNvPr>
          <p:cNvSpPr>
            <a:spLocks noGrp="1"/>
          </p:cNvSpPr>
          <p:nvPr>
            <p:ph type="body" sz="half" idx="2"/>
          </p:nvPr>
        </p:nvSpPr>
        <p:spPr>
          <a:xfrm>
            <a:off x="8310880" y="1889760"/>
            <a:ext cx="3454400" cy="4496816"/>
          </a:xfrm>
        </p:spPr>
        <p:txBody>
          <a:bodyPr/>
          <a:lstStyle/>
          <a:p>
            <a:r>
              <a:rPr lang="en-US" b="0" i="0" dirty="0">
                <a:solidFill>
                  <a:srgbClr val="222222"/>
                </a:solidFill>
                <a:effectLst/>
                <a:latin typeface="Source Sans Pro" panose="020B0503030403020204" pitchFamily="34" charset="0"/>
              </a:rPr>
              <a:t>You can access any array item by using its index</a:t>
            </a:r>
          </a:p>
          <a:p>
            <a:endParaRPr lang="en-IN" dirty="0"/>
          </a:p>
        </p:txBody>
      </p:sp>
      <p:sp>
        <p:nvSpPr>
          <p:cNvPr id="7" name="Rectangle 1">
            <a:extLst>
              <a:ext uri="{FF2B5EF4-FFF2-40B4-BE49-F238E27FC236}">
                <a16:creationId xmlns:a16="http://schemas.microsoft.com/office/drawing/2014/main" xmlns="" id="{C08CF395-C210-4B4E-9AE6-9B9516662020}"/>
              </a:ext>
            </a:extLst>
          </p:cNvPr>
          <p:cNvSpPr>
            <a:spLocks noChangeArrowheads="1"/>
          </p:cNvSpPr>
          <p:nvPr/>
        </p:nvSpPr>
        <p:spPr bwMode="auto">
          <a:xfrm>
            <a:off x="8406130" y="2801944"/>
            <a:ext cx="3359150" cy="707886"/>
          </a:xfrm>
          <a:prstGeom prst="rect">
            <a:avLst/>
          </a:prstGeom>
          <a:solidFill>
            <a:srgbClr val="F7F7F7"/>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Source Sans Pro" panose="020B0503030403020204" pitchFamily="34" charset="0"/>
              </a:rPr>
              <a:t>Syntax</a:t>
            </a:r>
            <a:endParaRPr kumimoji="0" lang="en-US" altLang="en-US" sz="2000" b="0" i="0" u="none" strike="noStrike" cap="none" normalizeH="0" baseline="0" dirty="0">
              <a:ln>
                <a:noFill/>
              </a:ln>
              <a:solidFill>
                <a:srgbClr val="222222"/>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22222"/>
                </a:solidFill>
                <a:effectLst/>
                <a:latin typeface="Monaco"/>
              </a:rPr>
              <a:t>arrayName</a:t>
            </a:r>
            <a:r>
              <a:rPr kumimoji="0" lang="en-US" altLang="en-US" sz="2000" b="0" i="0" u="none" strike="noStrike" cap="none" normalizeH="0" baseline="0" dirty="0">
                <a:ln>
                  <a:noFill/>
                </a:ln>
                <a:solidFill>
                  <a:srgbClr val="222222"/>
                </a:solidFill>
                <a:effectLst/>
                <a:latin typeface="Monaco"/>
              </a:rPr>
              <a:t>[</a:t>
            </a:r>
            <a:r>
              <a:rPr kumimoji="0" lang="en-US" altLang="en-US" sz="2000" b="0" i="0" u="none" strike="noStrike" cap="none" normalizeH="0" baseline="0" dirty="0" err="1">
                <a:ln>
                  <a:noFill/>
                </a:ln>
                <a:solidFill>
                  <a:srgbClr val="222222"/>
                </a:solidFill>
                <a:effectLst/>
                <a:latin typeface="Monaco"/>
              </a:rPr>
              <a:t>indexNum</a:t>
            </a:r>
            <a:r>
              <a:rPr kumimoji="0" lang="en-US" altLang="en-US" sz="2000" b="0" i="0" u="none" strike="noStrike" cap="none" normalizeH="0" baseline="0" dirty="0">
                <a:ln>
                  <a:noFill/>
                </a:ln>
                <a:solidFill>
                  <a:srgbClr val="222222"/>
                </a:solidFill>
                <a:effectLst/>
                <a:latin typeface="Monac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xmlns="" id="{6C93DDF7-D0F2-4E7B-A975-241529B732C1}"/>
              </a:ext>
            </a:extLst>
          </p:cNvPr>
          <p:cNvSpPr>
            <a:spLocks noChangeArrowheads="1"/>
          </p:cNvSpPr>
          <p:nvPr/>
        </p:nvSpPr>
        <p:spPr bwMode="auto">
          <a:xfrm>
            <a:off x="8406130" y="4138168"/>
            <a:ext cx="3359150" cy="646331"/>
          </a:xfrm>
          <a:prstGeom prst="rect">
            <a:avLst/>
          </a:prstGeom>
          <a:solidFill>
            <a:srgbClr val="F7F7F7"/>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222222"/>
                </a:solidFill>
                <a:effectLst/>
                <a:latin typeface="Source Sans Pro" panose="020B0503030403020204" pitchFamily="34" charset="0"/>
              </a:rPr>
              <a:t>Example</a:t>
            </a:r>
            <a:endParaRPr kumimoji="0" lang="en-US" altLang="en-US" b="0" i="0" u="none" strike="noStrike" cap="none" normalizeH="0" baseline="0" dirty="0">
              <a:ln>
                <a:noFill/>
              </a:ln>
              <a:solidFill>
                <a:srgbClr val="222222"/>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Monaco"/>
              </a:rPr>
              <a:t>balance[1]</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xmlns="" id="{002F256F-EB18-4CC3-AE4B-E5168693DF5D}"/>
              </a:ext>
            </a:extLst>
          </p:cNvPr>
          <p:cNvSpPr txBox="1"/>
          <p:nvPr/>
        </p:nvSpPr>
        <p:spPr>
          <a:xfrm>
            <a:off x="162294" y="5462016"/>
            <a:ext cx="7822297" cy="924560"/>
          </a:xfrm>
          <a:prstGeom prst="rect">
            <a:avLst/>
          </a:prstGeom>
          <a:noFill/>
        </p:spPr>
        <p:txBody>
          <a:bodyPr wrap="square" rtlCol="0">
            <a:spAutoFit/>
          </a:bodyPr>
          <a:lstStyle/>
          <a:p>
            <a:r>
              <a:rPr lang="en-US" b="0" i="0" dirty="0">
                <a:solidFill>
                  <a:srgbClr val="222222"/>
                </a:solidFill>
                <a:effectLst/>
                <a:latin typeface="Source Sans Pro" panose="020B0503030403020204" pitchFamily="34" charset="0"/>
              </a:rPr>
              <a:t>Here, we have accessed the second value of the array using its index, which is 1. The output of this will be 200, which is basically the second value of the balance array.</a:t>
            </a:r>
            <a:endParaRPr lang="en-IN" dirty="0"/>
          </a:p>
        </p:txBody>
      </p:sp>
    </p:spTree>
    <p:extLst>
      <p:ext uri="{BB962C8B-B14F-4D97-AF65-F5344CB8AC3E}">
        <p14:creationId xmlns:p14="http://schemas.microsoft.com/office/powerpoint/2010/main" xmlns="" val="1217200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9558507-AEC4-4AC2-BBC3-35B54387CE09}"/>
              </a:ext>
            </a:extLst>
          </p:cNvPr>
          <p:cNvSpPr>
            <a:spLocks noGrp="1"/>
          </p:cNvSpPr>
          <p:nvPr>
            <p:ph idx="1"/>
          </p:nvPr>
        </p:nvSpPr>
        <p:spPr>
          <a:xfrm>
            <a:off x="386080" y="375920"/>
            <a:ext cx="11450320" cy="6116320"/>
          </a:xfrm>
        </p:spPr>
        <p:txBody>
          <a:bodyPr/>
          <a:lstStyle/>
          <a:p>
            <a:pPr algn="ctr"/>
            <a:r>
              <a:rPr lang="en-US" sz="2000" b="1" i="0" dirty="0">
                <a:effectLst/>
                <a:latin typeface="Arial" panose="020B0604020202020204" pitchFamily="34" charset="0"/>
              </a:rPr>
              <a:t>Array Representation</a:t>
            </a:r>
          </a:p>
          <a:p>
            <a:pPr algn="just"/>
            <a:r>
              <a:rPr lang="en-US" sz="1800" b="0" i="0" dirty="0">
                <a:solidFill>
                  <a:srgbClr val="000000"/>
                </a:solidFill>
                <a:effectLst/>
                <a:latin typeface="Arial" panose="020B0604020202020204" pitchFamily="34" charset="0"/>
              </a:rPr>
              <a:t>Arrays can be declared in various ways in different languages. For illustration, let's take C array declaration.</a:t>
            </a:r>
          </a:p>
          <a:p>
            <a:endParaRPr lang="en-IN" dirty="0"/>
          </a:p>
        </p:txBody>
      </p:sp>
      <p:pic>
        <p:nvPicPr>
          <p:cNvPr id="7" name="Picture 6">
            <a:extLst>
              <a:ext uri="{FF2B5EF4-FFF2-40B4-BE49-F238E27FC236}">
                <a16:creationId xmlns:a16="http://schemas.microsoft.com/office/drawing/2014/main" xmlns="" id="{20DEC6FB-4DFA-44D1-9347-730CD25B4C01}"/>
              </a:ext>
            </a:extLst>
          </p:cNvPr>
          <p:cNvPicPr>
            <a:picLocks noChangeAspect="1"/>
          </p:cNvPicPr>
          <p:nvPr/>
        </p:nvPicPr>
        <p:blipFill>
          <a:blip r:embed="rId2"/>
          <a:stretch>
            <a:fillRect/>
          </a:stretch>
        </p:blipFill>
        <p:spPr>
          <a:xfrm>
            <a:off x="1579880" y="1312266"/>
            <a:ext cx="8874760" cy="1837334"/>
          </a:xfrm>
          <a:prstGeom prst="rect">
            <a:avLst/>
          </a:prstGeom>
        </p:spPr>
      </p:pic>
    </p:spTree>
    <p:extLst>
      <p:ext uri="{BB962C8B-B14F-4D97-AF65-F5344CB8AC3E}">
        <p14:creationId xmlns:p14="http://schemas.microsoft.com/office/powerpoint/2010/main" xmlns="" val="3033593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23000" r="17157" b="15152"/>
          <a:stretch>
            <a:fillRect/>
          </a:stretch>
        </p:blipFill>
        <p:spPr bwMode="auto">
          <a:xfrm>
            <a:off x="1981201" y="0"/>
            <a:ext cx="8307656" cy="6622473"/>
          </a:xfrm>
          <a:prstGeom prst="rect">
            <a:avLst/>
          </a:prstGeom>
          <a:noFill/>
          <a:ln w="9525">
            <a:noFill/>
            <a:miter lim="800000"/>
            <a:headEnd/>
            <a:tailEnd/>
          </a:ln>
          <a:effectLst/>
        </p:spPr>
      </p:pic>
    </p:spTree>
    <p:extLst>
      <p:ext uri="{BB962C8B-B14F-4D97-AF65-F5344CB8AC3E}">
        <p14:creationId xmlns:p14="http://schemas.microsoft.com/office/powerpoint/2010/main" xmlns="" val="1832431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l="23426" r="17370" b="15720"/>
          <a:stretch>
            <a:fillRect/>
          </a:stretch>
        </p:blipFill>
        <p:spPr bwMode="auto">
          <a:xfrm>
            <a:off x="2175164" y="0"/>
            <a:ext cx="8187818" cy="65532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l="23107" t="5492" r="17796" b="13636"/>
          <a:stretch>
            <a:fillRect/>
          </a:stretch>
        </p:blipFill>
        <p:spPr bwMode="auto">
          <a:xfrm>
            <a:off x="1842656" y="29680"/>
            <a:ext cx="8839200" cy="680061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srcRect l="22574" r="14708" b="10593"/>
          <a:stretch>
            <a:fillRect/>
          </a:stretch>
        </p:blipFill>
        <p:spPr bwMode="auto">
          <a:xfrm>
            <a:off x="2014780" y="-384287"/>
            <a:ext cx="9036217" cy="7242287"/>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xmlns="" id="{8FE37A51-75E2-4332-8031-7DFED7F1DC81}"/>
              </a:ext>
            </a:extLst>
          </p:cNvPr>
          <p:cNvSpPr/>
          <p:nvPr/>
        </p:nvSpPr>
        <p:spPr>
          <a:xfrm>
            <a:off x="704850" y="1866900"/>
            <a:ext cx="10553700" cy="781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xmlns="" id="{0E06684B-4012-417E-8440-2CAFF28BAFB4}"/>
              </a:ext>
            </a:extLst>
          </p:cNvPr>
          <p:cNvSpPr>
            <a:spLocks noGrp="1"/>
          </p:cNvSpPr>
          <p:nvPr>
            <p:ph type="title"/>
          </p:nvPr>
        </p:nvSpPr>
        <p:spPr>
          <a:xfrm>
            <a:off x="1066800" y="642594"/>
            <a:ext cx="10058400" cy="900456"/>
          </a:xfrm>
        </p:spPr>
        <p:style>
          <a:lnRef idx="2">
            <a:schemeClr val="accent2">
              <a:shade val="50000"/>
            </a:schemeClr>
          </a:lnRef>
          <a:fillRef idx="1">
            <a:schemeClr val="accent2"/>
          </a:fillRef>
          <a:effectRef idx="0">
            <a:schemeClr val="accent2"/>
          </a:effectRef>
          <a:fontRef idx="minor">
            <a:schemeClr val="lt1"/>
          </a:fontRef>
        </p:style>
        <p:txBody>
          <a:bodyPr/>
          <a:lstStyle/>
          <a:p>
            <a:pPr algn="ctr"/>
            <a:r>
              <a:rPr lang="en-US" b="1" dirty="0">
                <a:ln w="0">
                  <a:solidFill>
                    <a:sysClr val="windowText" lastClr="000000"/>
                  </a:solidFill>
                </a:ln>
                <a:solidFill>
                  <a:schemeClr val="tx1"/>
                </a:solidFill>
                <a:effectLst>
                  <a:outerShdw blurRad="50800" dist="38100" algn="l" rotWithShape="0">
                    <a:prstClr val="black">
                      <a:alpha val="40000"/>
                    </a:prstClr>
                  </a:outerShdw>
                </a:effectLst>
              </a:rPr>
              <a:t>Introduction to Data Structure</a:t>
            </a:r>
            <a:endParaRPr lang="en-IN" b="1" dirty="0">
              <a:ln w="0">
                <a:solidFill>
                  <a:sysClr val="windowText" lastClr="000000"/>
                </a:solidFill>
              </a:ln>
              <a:solidFill>
                <a:schemeClr val="tx1"/>
              </a:solidFill>
              <a:effectLst>
                <a:outerShdw blurRad="50800" dist="38100" algn="l" rotWithShape="0">
                  <a:prstClr val="black">
                    <a:alpha val="40000"/>
                  </a:prstClr>
                </a:outerShdw>
              </a:effectLst>
            </a:endParaRPr>
          </a:p>
        </p:txBody>
      </p:sp>
      <p:sp>
        <p:nvSpPr>
          <p:cNvPr id="27" name="Rectangle: Rounded Corners 26">
            <a:extLst>
              <a:ext uri="{FF2B5EF4-FFF2-40B4-BE49-F238E27FC236}">
                <a16:creationId xmlns:a16="http://schemas.microsoft.com/office/drawing/2014/main" xmlns="" id="{9CB34C37-0ADC-449B-B703-EF41DDD5F3E2}"/>
              </a:ext>
            </a:extLst>
          </p:cNvPr>
          <p:cNvSpPr/>
          <p:nvPr/>
        </p:nvSpPr>
        <p:spPr>
          <a:xfrm>
            <a:off x="704850" y="2733675"/>
            <a:ext cx="10896600" cy="7810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xmlns="" id="{115D61A9-DF9C-452B-9FF0-A65D711B016E}"/>
              </a:ext>
            </a:extLst>
          </p:cNvPr>
          <p:cNvSpPr/>
          <p:nvPr/>
        </p:nvSpPr>
        <p:spPr>
          <a:xfrm>
            <a:off x="638175" y="3581400"/>
            <a:ext cx="8867775" cy="188595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xmlns="" id="{DCE6AB45-A01C-494D-91C1-3CA5F9B44A37}"/>
              </a:ext>
            </a:extLst>
          </p:cNvPr>
          <p:cNvSpPr/>
          <p:nvPr/>
        </p:nvSpPr>
        <p:spPr>
          <a:xfrm>
            <a:off x="704850" y="5505450"/>
            <a:ext cx="8867775" cy="67185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5" name="Content Placeholder 24">
            <a:extLst>
              <a:ext uri="{FF2B5EF4-FFF2-40B4-BE49-F238E27FC236}">
                <a16:creationId xmlns:a16="http://schemas.microsoft.com/office/drawing/2014/main" xmlns="" id="{0D03CD41-3DC7-4A69-8B66-A677885FF118}"/>
              </a:ext>
            </a:extLst>
          </p:cNvPr>
          <p:cNvSpPr>
            <a:spLocks noGrp="1"/>
          </p:cNvSpPr>
          <p:nvPr>
            <p:ph idx="1"/>
          </p:nvPr>
        </p:nvSpPr>
        <p:spPr>
          <a:xfrm>
            <a:off x="647699" y="1838325"/>
            <a:ext cx="11039475" cy="4543425"/>
          </a:xfrm>
        </p:spPr>
        <p:txBody>
          <a:bodyPr>
            <a:noAutofit/>
          </a:bodyPr>
          <a:lstStyle/>
          <a:p>
            <a:pPr>
              <a:buFont typeface="Wingdings" panose="05000000000000000000" pitchFamily="2" charset="2"/>
              <a:buChar char="Ø"/>
            </a:pPr>
            <a:r>
              <a:rPr lang="en-US" sz="2200" dirty="0">
                <a:ln w="0"/>
                <a:effectLst>
                  <a:outerShdw blurRad="38100" dist="19050" dir="2700000" algn="tl" rotWithShape="0">
                    <a:schemeClr val="dk1">
                      <a:alpha val="40000"/>
                    </a:schemeClr>
                  </a:outerShdw>
                </a:effectLst>
              </a:rPr>
              <a:t>Computer is an electronic machine which is used for data processing and manipulation.</a:t>
            </a:r>
          </a:p>
          <a:p>
            <a:pPr>
              <a:buFont typeface="Wingdings" panose="05000000000000000000" pitchFamily="2" charset="2"/>
              <a:buChar char="Ø"/>
            </a:pPr>
            <a:r>
              <a:rPr lang="en-US" sz="2200" dirty="0">
                <a:ln w="0"/>
                <a:effectLst>
                  <a:outerShdw blurRad="38100" dist="19050" dir="2700000" algn="tl" rotWithShape="0">
                    <a:schemeClr val="dk1">
                      <a:alpha val="40000"/>
                    </a:schemeClr>
                  </a:outerShdw>
                </a:effectLst>
              </a:rPr>
              <a:t>When programmer collects such type of data for processing, he would require to store all of them in computers main memory.</a:t>
            </a:r>
          </a:p>
          <a:p>
            <a:pPr>
              <a:buFont typeface="Wingdings" panose="05000000000000000000" pitchFamily="2" charset="2"/>
              <a:buChar char="Ø"/>
            </a:pPr>
            <a:r>
              <a:rPr lang="en-US" sz="2200" dirty="0">
                <a:ln w="0"/>
                <a:effectLst>
                  <a:outerShdw blurRad="38100" dist="19050" dir="2700000" algn="tl" rotWithShape="0">
                    <a:schemeClr val="dk1">
                      <a:alpha val="40000"/>
                    </a:schemeClr>
                  </a:outerShdw>
                </a:effectLst>
              </a:rPr>
              <a:t>In order to make how computer work we need to know</a:t>
            </a:r>
          </a:p>
          <a:p>
            <a:pPr marL="0" indent="0">
              <a:buNone/>
            </a:pPr>
            <a:r>
              <a:rPr lang="en-IN" sz="2200" dirty="0">
                <a:ln w="0"/>
                <a:effectLst>
                  <a:outerShdw blurRad="38100" dist="19050" dir="2700000" algn="tl" rotWithShape="0">
                    <a:schemeClr val="dk1">
                      <a:alpha val="40000"/>
                    </a:schemeClr>
                  </a:outerShdw>
                </a:effectLst>
              </a:rPr>
              <a:t>       Representation of data in computer.</a:t>
            </a:r>
          </a:p>
          <a:p>
            <a:pPr marL="0" indent="0">
              <a:buNone/>
            </a:pPr>
            <a:r>
              <a:rPr lang="en-IN" sz="2200" dirty="0">
                <a:ln w="0"/>
                <a:effectLst>
                  <a:outerShdw blurRad="38100" dist="19050" dir="2700000" algn="tl" rotWithShape="0">
                    <a:schemeClr val="dk1">
                      <a:alpha val="40000"/>
                    </a:schemeClr>
                  </a:outerShdw>
                </a:effectLst>
              </a:rPr>
              <a:t>       Accessing of data.</a:t>
            </a:r>
          </a:p>
          <a:p>
            <a:pPr marL="0" indent="0">
              <a:buNone/>
            </a:pPr>
            <a:r>
              <a:rPr lang="en-IN" sz="2200" dirty="0">
                <a:ln w="0"/>
                <a:effectLst>
                  <a:outerShdw blurRad="38100" dist="19050" dir="2700000" algn="tl" rotWithShape="0">
                    <a:schemeClr val="dk1">
                      <a:alpha val="40000"/>
                    </a:schemeClr>
                  </a:outerShdw>
                </a:effectLst>
              </a:rPr>
              <a:t>       How to solve problem step by step.</a:t>
            </a:r>
          </a:p>
          <a:p>
            <a:pPr>
              <a:buFont typeface="Wingdings" panose="05000000000000000000" pitchFamily="2" charset="2"/>
              <a:buChar char="Ø"/>
            </a:pPr>
            <a:r>
              <a:rPr lang="en-IN" sz="2200" dirty="0">
                <a:ln w="0"/>
                <a:effectLst>
                  <a:outerShdw blurRad="38100" dist="19050" dir="2700000" algn="tl" rotWithShape="0">
                    <a:schemeClr val="dk1">
                      <a:alpha val="40000"/>
                    </a:schemeClr>
                  </a:outerShdw>
                </a:effectLst>
              </a:rPr>
              <a:t>For doing all of this task we used Data Structure</a:t>
            </a:r>
          </a:p>
          <a:p>
            <a:pPr marL="0" indent="0">
              <a:buNone/>
            </a:pPr>
            <a:r>
              <a:rPr lang="en-IN" sz="2200" dirty="0"/>
              <a:t>       </a:t>
            </a:r>
          </a:p>
        </p:txBody>
      </p:sp>
    </p:spTree>
    <p:extLst>
      <p:ext uri="{BB962C8B-B14F-4D97-AF65-F5344CB8AC3E}">
        <p14:creationId xmlns:p14="http://schemas.microsoft.com/office/powerpoint/2010/main" xmlns="" val="2300621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l="22751" r="15190" b="10805"/>
          <a:stretch>
            <a:fillRect/>
          </a:stretch>
        </p:blipFill>
        <p:spPr bwMode="auto">
          <a:xfrm>
            <a:off x="2014781" y="-480447"/>
            <a:ext cx="9024010" cy="72919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l="23108" r="16381" b="15890"/>
          <a:stretch>
            <a:fillRect/>
          </a:stretch>
        </p:blipFill>
        <p:spPr bwMode="auto">
          <a:xfrm>
            <a:off x="1394847" y="-651356"/>
            <a:ext cx="9608950" cy="7509356"/>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l="22989" r="15428" b="10805"/>
          <a:stretch>
            <a:fillRect/>
          </a:stretch>
        </p:blipFill>
        <p:spPr bwMode="auto">
          <a:xfrm>
            <a:off x="1968295" y="-1"/>
            <a:ext cx="8508570" cy="6928641"/>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l="23228" r="17929" b="11441"/>
          <a:stretch>
            <a:fillRect/>
          </a:stretch>
        </p:blipFill>
        <p:spPr bwMode="auto">
          <a:xfrm>
            <a:off x="2123274" y="-215782"/>
            <a:ext cx="8245099" cy="6976622"/>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l="22513" t="3178" r="16262" b="11653"/>
          <a:stretch>
            <a:fillRect/>
          </a:stretch>
        </p:blipFill>
        <p:spPr bwMode="auto">
          <a:xfrm>
            <a:off x="2123269" y="0"/>
            <a:ext cx="8787538" cy="6751531"/>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l="22751" r="18763" b="12924"/>
          <a:stretch>
            <a:fillRect/>
          </a:stretch>
        </p:blipFill>
        <p:spPr bwMode="auto">
          <a:xfrm>
            <a:off x="1921791" y="-365772"/>
            <a:ext cx="8601559" cy="7200082"/>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4338" name="Picture 2"/>
          <p:cNvPicPr>
            <a:picLocks noChangeAspect="1" noChangeArrowheads="1"/>
          </p:cNvPicPr>
          <p:nvPr/>
        </p:nvPicPr>
        <p:blipFill>
          <a:blip r:embed="rId2"/>
          <a:srcRect l="23466" t="3814" r="17810" b="12500"/>
          <a:stretch>
            <a:fillRect/>
          </a:stretch>
        </p:blipFill>
        <p:spPr bwMode="auto">
          <a:xfrm>
            <a:off x="1841632" y="-356461"/>
            <a:ext cx="8852200" cy="709253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3"/>
          <a:srcRect l="22513" r="18763" b="9958"/>
          <a:stretch>
            <a:fillRect/>
          </a:stretch>
        </p:blipFill>
        <p:spPr bwMode="auto">
          <a:xfrm>
            <a:off x="2169763" y="-654670"/>
            <a:ext cx="8400081" cy="7241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l="22751" r="17810" b="10593"/>
          <a:stretch>
            <a:fillRect/>
          </a:stretch>
        </p:blipFill>
        <p:spPr bwMode="auto">
          <a:xfrm>
            <a:off x="2123268" y="-309960"/>
            <a:ext cx="8539567" cy="7221838"/>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l="22870" r="18287" b="11441"/>
          <a:stretch>
            <a:fillRect/>
          </a:stretch>
        </p:blipFill>
        <p:spPr bwMode="auto">
          <a:xfrm>
            <a:off x="2076779" y="-325459"/>
            <a:ext cx="8229600" cy="6963509"/>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370AE8-D88F-4DFB-97BE-ECA7EB8D1316}"/>
              </a:ext>
            </a:extLst>
          </p:cNvPr>
          <p:cNvSpPr>
            <a:spLocks noGrp="1"/>
          </p:cNvSpPr>
          <p:nvPr>
            <p:ph idx="1"/>
          </p:nvPr>
        </p:nvSpPr>
        <p:spPr>
          <a:xfrm>
            <a:off x="728661" y="1771650"/>
            <a:ext cx="10734675" cy="4314444"/>
          </a:xfrm>
        </p:spPr>
        <p:txBody>
          <a:bodyPr/>
          <a:lstStyle/>
          <a:p>
            <a:pPr>
              <a:buFont typeface="Wingdings" panose="05000000000000000000" pitchFamily="2" charset="2"/>
              <a:buChar char="Ø"/>
            </a:pPr>
            <a:r>
              <a:rPr lang="en-US" sz="2000" dirty="0"/>
              <a:t>Data Structure can be defined as the group of data elements which provides an efficient way of storing and organizing data in the computer so that it can be used efficiently.</a:t>
            </a:r>
          </a:p>
          <a:p>
            <a:pPr>
              <a:buFont typeface="Wingdings" panose="05000000000000000000" pitchFamily="2" charset="2"/>
              <a:buChar char="Ø"/>
            </a:pPr>
            <a:r>
              <a:rPr lang="en-US" sz="2000" dirty="0"/>
              <a:t>examples of Data Structures are arrays, Linked List, Stack, Queue, etc.</a:t>
            </a:r>
          </a:p>
          <a:p>
            <a:pPr>
              <a:buFont typeface="Wingdings" panose="05000000000000000000" pitchFamily="2" charset="2"/>
              <a:buChar char="Ø"/>
            </a:pPr>
            <a:r>
              <a:rPr lang="en-US" sz="2000" dirty="0"/>
              <a:t>Data Structures are widely used in almost every aspect of Computer Science i.e. Operating System, Compiler Design, Artificial intelligence, Graphics and many more.</a:t>
            </a:r>
          </a:p>
          <a:p>
            <a:pPr>
              <a:buFont typeface="Wingdings" panose="05000000000000000000" pitchFamily="2" charset="2"/>
              <a:buChar char="Ø"/>
            </a:pPr>
            <a:r>
              <a:rPr lang="en-US" sz="2000" dirty="0"/>
              <a:t>Data Structures are the main part of many computer science algorithms as they enable the programmers to handle the data in an efficient way.</a:t>
            </a:r>
          </a:p>
          <a:p>
            <a:pPr>
              <a:buFont typeface="Wingdings" panose="05000000000000000000" pitchFamily="2" charset="2"/>
              <a:buChar char="Ø"/>
            </a:pPr>
            <a:r>
              <a:rPr lang="en-US" sz="2000" dirty="0"/>
              <a:t>It plays a vital role in enhancing the performance of a software or a program as the main function of the software is to store and retrieve the user’s data as fast as possible</a:t>
            </a:r>
          </a:p>
          <a:p>
            <a:endParaRPr lang="en-US" sz="1600" dirty="0"/>
          </a:p>
          <a:p>
            <a:endParaRPr lang="en-US" dirty="0"/>
          </a:p>
          <a:p>
            <a:endParaRPr lang="en-IN" dirty="0"/>
          </a:p>
        </p:txBody>
      </p:sp>
      <p:sp>
        <p:nvSpPr>
          <p:cNvPr id="4" name="Rectangle 3">
            <a:extLst>
              <a:ext uri="{FF2B5EF4-FFF2-40B4-BE49-F238E27FC236}">
                <a16:creationId xmlns:a16="http://schemas.microsoft.com/office/drawing/2014/main" xmlns="" id="{3039F0AD-162D-4AAD-B7D2-A44981C9BAF4}"/>
              </a:ext>
            </a:extLst>
          </p:cNvPr>
          <p:cNvSpPr/>
          <p:nvPr/>
        </p:nvSpPr>
        <p:spPr>
          <a:xfrm>
            <a:off x="2386087" y="472166"/>
            <a:ext cx="7419825"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What is Data Structure</a:t>
            </a:r>
          </a:p>
        </p:txBody>
      </p:sp>
    </p:spTree>
    <p:extLst>
      <p:ext uri="{BB962C8B-B14F-4D97-AF65-F5344CB8AC3E}">
        <p14:creationId xmlns:p14="http://schemas.microsoft.com/office/powerpoint/2010/main" xmlns="" val="1817732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61" y="-54816"/>
            <a:ext cx="11484243" cy="1371600"/>
          </a:xfrm>
        </p:spPr>
        <p:txBody>
          <a:bodyPr>
            <a:normAutofit/>
          </a:bodyPr>
          <a:lstStyle/>
          <a:p>
            <a:r>
              <a:rPr lang="en-US" sz="3200" dirty="0" smtClean="0">
                <a:latin typeface="Aharoni" pitchFamily="2" charset="-79"/>
                <a:cs typeface="Aharoni" pitchFamily="2" charset="-79"/>
              </a:rPr>
              <a:t>ALGORITHM TO CONVERT INFIX TO POSTFIX EXPRESSION</a:t>
            </a:r>
            <a:endParaRPr lang="en-US" sz="3200" dirty="0">
              <a:latin typeface="Aharoni" pitchFamily="2" charset="-79"/>
              <a:cs typeface="Aharoni" pitchFamily="2" charset="-79"/>
            </a:endParaRPr>
          </a:p>
        </p:txBody>
      </p:sp>
      <p:sp>
        <p:nvSpPr>
          <p:cNvPr id="3" name="Content Placeholder 2"/>
          <p:cNvSpPr>
            <a:spLocks noGrp="1"/>
          </p:cNvSpPr>
          <p:nvPr>
            <p:ph idx="1"/>
          </p:nvPr>
        </p:nvSpPr>
        <p:spPr>
          <a:xfrm>
            <a:off x="927318" y="692802"/>
            <a:ext cx="10058400" cy="3849624"/>
          </a:xfrm>
        </p:spPr>
        <p:txBody>
          <a:bodyPr>
            <a:noAutofit/>
          </a:bodyPr>
          <a:lstStyle/>
          <a:p>
            <a:pPr>
              <a:buNone/>
            </a:pPr>
            <a:r>
              <a:rPr lang="en-US" sz="2000" dirty="0" smtClean="0"/>
              <a:t/>
            </a:r>
            <a:br>
              <a:rPr lang="en-US" sz="2000" dirty="0" smtClean="0"/>
            </a:br>
            <a:r>
              <a:rPr lang="en-US" sz="2000" b="1" dirty="0" smtClean="0"/>
              <a:t>1.</a:t>
            </a:r>
            <a:r>
              <a:rPr lang="en-US" sz="2000" dirty="0" smtClean="0"/>
              <a:t> Scan the infix expression from left to right. </a:t>
            </a:r>
            <a:br>
              <a:rPr lang="en-US" sz="2000" dirty="0" smtClean="0"/>
            </a:br>
            <a:r>
              <a:rPr lang="en-US" sz="2000" b="1" dirty="0" smtClean="0"/>
              <a:t>2.</a:t>
            </a:r>
            <a:r>
              <a:rPr lang="en-US" sz="2000" dirty="0" smtClean="0"/>
              <a:t> If the scanned character is an operand, output it. </a:t>
            </a:r>
            <a:br>
              <a:rPr lang="en-US" sz="2000" dirty="0" smtClean="0"/>
            </a:br>
            <a:r>
              <a:rPr lang="en-US" sz="2000" b="1" dirty="0" smtClean="0"/>
              <a:t>3. </a:t>
            </a:r>
            <a:r>
              <a:rPr lang="en-US" sz="2000" dirty="0" smtClean="0"/>
              <a:t>Else, </a:t>
            </a:r>
            <a:br>
              <a:rPr lang="en-US" sz="2000" dirty="0" smtClean="0"/>
            </a:br>
            <a:r>
              <a:rPr lang="en-US" sz="2000" b="1" dirty="0" smtClean="0"/>
              <a:t>      1</a:t>
            </a:r>
            <a:r>
              <a:rPr lang="en-US" sz="2000" dirty="0" smtClean="0"/>
              <a:t> If the precedence of the scanned operator is greater than the precedence of the operator in the stack(or the stack is empty or the stack contains a ‘(‘ ), push it. </a:t>
            </a:r>
            <a:br>
              <a:rPr lang="en-US" sz="2000" dirty="0" smtClean="0"/>
            </a:br>
            <a:r>
              <a:rPr lang="en-US" sz="2000" b="1" dirty="0" smtClean="0"/>
              <a:t>      2</a:t>
            </a:r>
            <a:r>
              <a:rPr lang="en-US" sz="2000" dirty="0" smtClean="0"/>
              <a:t> Else, Pop all the operators from the stack which are greater than or equal to in precedence than that of the scanned operator. After doing that Push the scanned operator to the stack. (If you encounter parenthesis while popping then stop there and push the scanned operator in the stack.) </a:t>
            </a:r>
            <a:br>
              <a:rPr lang="en-US" sz="2000" dirty="0" smtClean="0"/>
            </a:br>
            <a:r>
              <a:rPr lang="en-US" sz="2000" b="1" dirty="0" smtClean="0"/>
              <a:t>4.</a:t>
            </a:r>
            <a:r>
              <a:rPr lang="en-US" sz="2000" dirty="0" smtClean="0"/>
              <a:t> If the scanned character is an ‘(‘, push it to the stack. </a:t>
            </a:r>
            <a:br>
              <a:rPr lang="en-US" sz="2000" dirty="0" smtClean="0"/>
            </a:br>
            <a:r>
              <a:rPr lang="en-US" sz="2000" b="1" dirty="0" smtClean="0"/>
              <a:t>5.</a:t>
            </a:r>
            <a:r>
              <a:rPr lang="en-US" sz="2000" dirty="0" smtClean="0"/>
              <a:t> If the scanned character is an ‘)’, pop the stack and output it until a ‘(‘ is encountered, and discard both the parenthesis. </a:t>
            </a:r>
            <a:br>
              <a:rPr lang="en-US" sz="2000" dirty="0" smtClean="0"/>
            </a:br>
            <a:r>
              <a:rPr lang="en-US" sz="2000" b="1" dirty="0" smtClean="0"/>
              <a:t>6.</a:t>
            </a:r>
            <a:r>
              <a:rPr lang="en-US" sz="2000" dirty="0" smtClean="0"/>
              <a:t> Repeat steps 2-6 until infix expression is scanned. </a:t>
            </a:r>
            <a:br>
              <a:rPr lang="en-US" sz="2000" dirty="0" smtClean="0"/>
            </a:br>
            <a:r>
              <a:rPr lang="en-US" sz="2000" b="1" dirty="0" smtClean="0"/>
              <a:t>7.</a:t>
            </a:r>
            <a:r>
              <a:rPr lang="en-US" sz="2000" dirty="0" smtClean="0"/>
              <a:t> Print the output </a:t>
            </a:r>
            <a:br>
              <a:rPr lang="en-US" sz="2000" dirty="0" smtClean="0"/>
            </a:br>
            <a:r>
              <a:rPr lang="en-US" sz="2000" b="1" dirty="0" smtClean="0"/>
              <a:t>8. </a:t>
            </a:r>
            <a:r>
              <a:rPr lang="en-US" sz="2000" dirty="0" smtClean="0"/>
              <a:t>Pop and output from the stack until it is not empty.</a:t>
            </a:r>
            <a:endParaRPr 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5842" name="Picture 2" descr="https://i0.wp.com/algorithms.tutorialhorizon.com/files/2019/04/InfixToPostfix.png?fit=720%2C393&amp;ssl=1"/>
          <p:cNvPicPr>
            <a:picLocks noChangeAspect="1" noChangeArrowheads="1"/>
          </p:cNvPicPr>
          <p:nvPr/>
        </p:nvPicPr>
        <p:blipFill>
          <a:blip r:embed="rId2"/>
          <a:srcRect/>
          <a:stretch>
            <a:fillRect/>
          </a:stretch>
        </p:blipFill>
        <p:spPr bwMode="auto">
          <a:xfrm>
            <a:off x="94176" y="0"/>
            <a:ext cx="12180661" cy="6648611"/>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818" name="Picture 2" descr="COLLEGE OF ENGINEERING, NASHIK 3. STACK - PDF Free Download"/>
          <p:cNvPicPr>
            <a:picLocks noChangeAspect="1" noChangeArrowheads="1"/>
          </p:cNvPicPr>
          <p:nvPr/>
        </p:nvPicPr>
        <p:blipFill>
          <a:blip r:embed="rId2"/>
          <a:srcRect/>
          <a:stretch>
            <a:fillRect/>
          </a:stretch>
        </p:blipFill>
        <p:spPr bwMode="auto">
          <a:xfrm>
            <a:off x="1735810" y="-323088"/>
            <a:ext cx="9688647" cy="727408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9154" name="Picture 2" descr="infix to postfix"/>
          <p:cNvPicPr>
            <a:picLocks noChangeAspect="1" noChangeArrowheads="1"/>
          </p:cNvPicPr>
          <p:nvPr/>
        </p:nvPicPr>
        <p:blipFill>
          <a:blip r:embed="rId2"/>
          <a:srcRect/>
          <a:stretch>
            <a:fillRect/>
          </a:stretch>
        </p:blipFill>
        <p:spPr bwMode="auto">
          <a:xfrm>
            <a:off x="102133" y="0"/>
            <a:ext cx="12170868" cy="68580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1202" name="AutoShape 2" descr="CBSE Class 12 - Conversion of Infix Notation to Postfix Notation Using  Stack Offered by Unacade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04" name="AutoShape 4" descr="CBSE Class 12 - Conversion of Infix Notation to Postfix Notation Using  Stack Offered by Unacade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205" name="Picture 5"/>
          <p:cNvPicPr>
            <a:picLocks noChangeAspect="1" noChangeArrowheads="1"/>
          </p:cNvPicPr>
          <p:nvPr/>
        </p:nvPicPr>
        <p:blipFill>
          <a:blip r:embed="rId2"/>
          <a:srcRect t="5488"/>
          <a:stretch>
            <a:fillRect/>
          </a:stretch>
        </p:blipFill>
        <p:spPr bwMode="auto">
          <a:xfrm>
            <a:off x="491889" y="185980"/>
            <a:ext cx="11296543" cy="6672021"/>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378" y="224148"/>
            <a:ext cx="10058400" cy="1371600"/>
          </a:xfrm>
        </p:spPr>
        <p:txBody>
          <a:bodyPr/>
          <a:lstStyle/>
          <a:p>
            <a:r>
              <a:rPr b="1" smtClean="0"/>
              <a:t>Evaluation of Postfix Expression</a:t>
            </a:r>
            <a:br>
              <a:rPr b="1" smtClean="0"/>
            </a:br>
            <a:endParaRPr lang="en-US" dirty="0"/>
          </a:p>
        </p:txBody>
      </p:sp>
      <p:sp>
        <p:nvSpPr>
          <p:cNvPr id="3" name="Content Placeholder 2"/>
          <p:cNvSpPr>
            <a:spLocks noGrp="1"/>
          </p:cNvSpPr>
          <p:nvPr>
            <p:ph idx="1"/>
          </p:nvPr>
        </p:nvSpPr>
        <p:spPr>
          <a:xfrm>
            <a:off x="852407" y="1224364"/>
            <a:ext cx="10272793" cy="4852364"/>
          </a:xfrm>
        </p:spPr>
        <p:txBody>
          <a:bodyPr>
            <a:noAutofit/>
          </a:bodyPr>
          <a:lstStyle/>
          <a:p>
            <a:pPr>
              <a:buNone/>
            </a:pPr>
            <a:r>
              <a:rPr lang="en-US" sz="2800" dirty="0" smtClean="0"/>
              <a:t>1) Create a stack to store operands (or values). </a:t>
            </a:r>
            <a:br>
              <a:rPr lang="en-US" sz="2800" dirty="0" smtClean="0"/>
            </a:br>
            <a:r>
              <a:rPr lang="en-US" sz="2800" dirty="0" smtClean="0"/>
              <a:t>2) Scan the given expression and do the following for every scanned element. </a:t>
            </a:r>
            <a:br>
              <a:rPr lang="en-US" sz="2800" dirty="0" smtClean="0"/>
            </a:br>
            <a:r>
              <a:rPr lang="en-US" sz="2800" dirty="0" smtClean="0"/>
              <a:t>…..a) If the element is a number, push it into the stack </a:t>
            </a:r>
            <a:br>
              <a:rPr lang="en-US" sz="2800" dirty="0" smtClean="0"/>
            </a:br>
            <a:r>
              <a:rPr lang="en-US" sz="2800" dirty="0" smtClean="0"/>
              <a:t>…..b) If the element is an operator, pop operands for the operator from the stack. Evaluate the operator and push the result back to the stack </a:t>
            </a:r>
            <a:br>
              <a:rPr lang="en-US" sz="2800" dirty="0" smtClean="0"/>
            </a:br>
            <a:r>
              <a:rPr lang="en-US" sz="2800" dirty="0" smtClean="0"/>
              <a:t>3) When the expression is ended, the number in the stack is the final answer </a:t>
            </a:r>
            <a:endParaRPr 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descr="Evaluation of Postfix Expressions Using Stack [with C program ..."/>
          <p:cNvPicPr>
            <a:picLocks noChangeAspect="1" noChangeArrowheads="1"/>
          </p:cNvPicPr>
          <p:nvPr/>
        </p:nvPicPr>
        <p:blipFill>
          <a:blip r:embed="rId2"/>
          <a:srcRect/>
          <a:stretch>
            <a:fillRect/>
          </a:stretch>
        </p:blipFill>
        <p:spPr bwMode="auto">
          <a:xfrm>
            <a:off x="737651" y="0"/>
            <a:ext cx="10622606" cy="6610706"/>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0177" name="Picture 1"/>
          <p:cNvPicPr>
            <a:picLocks noChangeAspect="1" noChangeArrowheads="1"/>
          </p:cNvPicPr>
          <p:nvPr/>
        </p:nvPicPr>
        <p:blipFill>
          <a:blip r:embed="rId2"/>
          <a:srcRect t="12157" r="26285" b="3097"/>
          <a:stretch>
            <a:fillRect/>
          </a:stretch>
        </p:blipFill>
        <p:spPr bwMode="auto">
          <a:xfrm>
            <a:off x="960896" y="0"/>
            <a:ext cx="10120392" cy="6544514"/>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2226" name="Picture 2"/>
          <p:cNvPicPr>
            <a:picLocks noChangeAspect="1" noChangeArrowheads="1"/>
          </p:cNvPicPr>
          <p:nvPr/>
        </p:nvPicPr>
        <p:blipFill>
          <a:blip r:embed="rId2"/>
          <a:srcRect l="22632" t="5720" r="16619" b="13983"/>
          <a:stretch>
            <a:fillRect/>
          </a:stretch>
        </p:blipFill>
        <p:spPr bwMode="auto">
          <a:xfrm>
            <a:off x="1441342" y="-139482"/>
            <a:ext cx="9717438" cy="7221391"/>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3250" name="Picture 2"/>
          <p:cNvPicPr>
            <a:picLocks noChangeAspect="1" noChangeArrowheads="1"/>
          </p:cNvPicPr>
          <p:nvPr/>
        </p:nvPicPr>
        <p:blipFill>
          <a:blip r:embed="rId2"/>
          <a:srcRect l="23108" t="5085" r="16024" b="9110"/>
          <a:stretch>
            <a:fillRect/>
          </a:stretch>
        </p:blipFill>
        <p:spPr bwMode="auto">
          <a:xfrm>
            <a:off x="1859797" y="-155817"/>
            <a:ext cx="8849531" cy="7013817"/>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5F6117-D034-4849-93B7-72EF0092E09E}"/>
              </a:ext>
            </a:extLst>
          </p:cNvPr>
          <p:cNvSpPr>
            <a:spLocks noGrp="1"/>
          </p:cNvSpPr>
          <p:nvPr>
            <p:ph type="title"/>
          </p:nvPr>
        </p:nvSpPr>
        <p:spPr>
          <a:xfrm>
            <a:off x="1066800" y="642594"/>
            <a:ext cx="10058400" cy="1081431"/>
          </a:xfrm>
        </p:spPr>
        <p:txBody>
          <a:bodyPr/>
          <a:lstStyle/>
          <a:p>
            <a:pPr algn="ctr"/>
            <a:r>
              <a:rPr lang="en-US" b="1" dirty="0">
                <a:ln w="0"/>
                <a:solidFill>
                  <a:schemeClr val="tx1"/>
                </a:solidFill>
                <a:effectLst>
                  <a:outerShdw blurRad="38100" dist="19050" dir="2700000" algn="tl" rotWithShape="0">
                    <a:schemeClr val="dk1">
                      <a:alpha val="40000"/>
                    </a:schemeClr>
                  </a:outerShdw>
                </a:effectLst>
              </a:rPr>
              <a:t> Data Structure</a:t>
            </a:r>
            <a:endParaRPr lang="en-IN" b="1" dirty="0">
              <a:ln w="0"/>
              <a:solidFill>
                <a:schemeClr val="tx1"/>
              </a:solidFill>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xmlns="" id="{2885387D-6C46-4434-BC44-ED298C3970BC}"/>
              </a:ext>
            </a:extLst>
          </p:cNvPr>
          <p:cNvSpPr>
            <a:spLocks noGrp="1"/>
          </p:cNvSpPr>
          <p:nvPr>
            <p:ph idx="1"/>
          </p:nvPr>
        </p:nvSpPr>
        <p:spPr>
          <a:xfrm>
            <a:off x="381000" y="1914525"/>
            <a:ext cx="11430000" cy="4572000"/>
          </a:xfrm>
        </p:spPr>
        <p:txBody>
          <a:bodyPr>
            <a:normAutofit/>
          </a:bodyPr>
          <a:lstStyle/>
          <a:p>
            <a:r>
              <a:rPr lang="en-US" sz="1800" b="0" i="0" dirty="0">
                <a:effectLst/>
                <a:latin typeface="Roboto"/>
              </a:rPr>
              <a:t>A </a:t>
            </a:r>
            <a:r>
              <a:rPr lang="en-US" sz="1800" b="1" i="0" dirty="0">
                <a:effectLst/>
                <a:latin typeface="Roboto"/>
              </a:rPr>
              <a:t>data structure</a:t>
            </a:r>
            <a:r>
              <a:rPr lang="en-US" sz="1800" b="0" i="0" dirty="0">
                <a:effectLst/>
                <a:latin typeface="Roboto"/>
              </a:rPr>
              <a:t> is a particular way of organizing data in a computer so that it can be used effectively.</a:t>
            </a:r>
          </a:p>
          <a:p>
            <a:endParaRPr lang="en-US" sz="1800" b="0" i="0" dirty="0">
              <a:effectLst/>
              <a:latin typeface="Roboto"/>
            </a:endParaRPr>
          </a:p>
          <a:p>
            <a:endParaRPr lang="en-US" sz="1800" dirty="0">
              <a:latin typeface="Roboto"/>
            </a:endParaRPr>
          </a:p>
          <a:p>
            <a:r>
              <a:rPr lang="en-US" sz="1800" b="0" i="0" dirty="0">
                <a:effectLst/>
                <a:latin typeface="Roboto"/>
              </a:rPr>
              <a:t>For example, we can store a list of items having the same data-type using the </a:t>
            </a:r>
            <a:r>
              <a:rPr lang="en-US" sz="1800" b="0" i="1" dirty="0">
                <a:effectLst/>
                <a:latin typeface="Roboto"/>
              </a:rPr>
              <a:t>array</a:t>
            </a:r>
            <a:r>
              <a:rPr lang="en-US" sz="1800" b="0" i="0" dirty="0">
                <a:effectLst/>
                <a:latin typeface="Roboto"/>
              </a:rPr>
              <a:t> data structure.</a:t>
            </a:r>
          </a:p>
          <a:p>
            <a:endParaRPr lang="en-IN" dirty="0"/>
          </a:p>
        </p:txBody>
      </p:sp>
      <p:pic>
        <p:nvPicPr>
          <p:cNvPr id="10" name="Picture 9">
            <a:extLst>
              <a:ext uri="{FF2B5EF4-FFF2-40B4-BE49-F238E27FC236}">
                <a16:creationId xmlns:a16="http://schemas.microsoft.com/office/drawing/2014/main" xmlns="" id="{16B476F5-F02E-42C1-9476-CB913F461130}"/>
              </a:ext>
            </a:extLst>
          </p:cNvPr>
          <p:cNvPicPr>
            <a:picLocks noChangeAspect="1"/>
          </p:cNvPicPr>
          <p:nvPr/>
        </p:nvPicPr>
        <p:blipFill>
          <a:blip r:embed="rId2"/>
          <a:stretch>
            <a:fillRect/>
          </a:stretch>
        </p:blipFill>
        <p:spPr>
          <a:xfrm>
            <a:off x="3585877" y="3786058"/>
            <a:ext cx="5344566" cy="2429348"/>
          </a:xfrm>
          <a:prstGeom prst="rect">
            <a:avLst/>
          </a:prstGeom>
        </p:spPr>
      </p:pic>
    </p:spTree>
    <p:extLst>
      <p:ext uri="{BB962C8B-B14F-4D97-AF65-F5344CB8AC3E}">
        <p14:creationId xmlns:p14="http://schemas.microsoft.com/office/powerpoint/2010/main" xmlns="" val="1738492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4274" name="Picture 2"/>
          <p:cNvPicPr>
            <a:picLocks noChangeAspect="1" noChangeArrowheads="1"/>
          </p:cNvPicPr>
          <p:nvPr/>
        </p:nvPicPr>
        <p:blipFill>
          <a:blip r:embed="rId2"/>
          <a:srcRect l="25014" t="5297" r="19716" b="25636"/>
          <a:stretch>
            <a:fillRect/>
          </a:stretch>
        </p:blipFill>
        <p:spPr bwMode="auto">
          <a:xfrm>
            <a:off x="573437" y="-185976"/>
            <a:ext cx="10423895" cy="7323684"/>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5298" name="Picture 2"/>
          <p:cNvPicPr>
            <a:picLocks noChangeAspect="1" noChangeArrowheads="1"/>
          </p:cNvPicPr>
          <p:nvPr/>
        </p:nvPicPr>
        <p:blipFill>
          <a:blip r:embed="rId2"/>
          <a:srcRect l="23347" t="4449" r="15666" b="17585"/>
          <a:stretch>
            <a:fillRect/>
          </a:stretch>
        </p:blipFill>
        <p:spPr bwMode="auto">
          <a:xfrm>
            <a:off x="1518832" y="-182106"/>
            <a:ext cx="9794929" cy="7040106"/>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6322" name="Picture 2"/>
          <p:cNvPicPr>
            <a:picLocks noChangeAspect="1" noChangeArrowheads="1"/>
          </p:cNvPicPr>
          <p:nvPr/>
        </p:nvPicPr>
        <p:blipFill>
          <a:blip r:embed="rId2"/>
          <a:srcRect l="22870" t="3814" r="15547" b="13983"/>
          <a:stretch>
            <a:fillRect/>
          </a:stretch>
        </p:blipFill>
        <p:spPr bwMode="auto">
          <a:xfrm>
            <a:off x="1782306" y="-287152"/>
            <a:ext cx="9520729" cy="7145152"/>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2"/>
          <a:srcRect l="22751" t="4873" r="18048" b="11653"/>
          <a:stretch>
            <a:fillRect/>
          </a:stretch>
        </p:blipFill>
        <p:spPr bwMode="auto">
          <a:xfrm>
            <a:off x="1689316" y="-206670"/>
            <a:ext cx="8911526" cy="706467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p:cNvPicPr>
            <a:picLocks noChangeAspect="1" noChangeArrowheads="1"/>
          </p:cNvPicPr>
          <p:nvPr/>
        </p:nvPicPr>
        <p:blipFill>
          <a:blip r:embed="rId2"/>
          <a:srcRect l="26324" t="4449" r="19240" b="22458"/>
          <a:stretch>
            <a:fillRect/>
          </a:stretch>
        </p:blipFill>
        <p:spPr bwMode="auto">
          <a:xfrm>
            <a:off x="1565329" y="-255621"/>
            <a:ext cx="9422970" cy="7113621"/>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9394" name="Picture 2"/>
          <p:cNvPicPr>
            <a:picLocks noChangeAspect="1" noChangeArrowheads="1"/>
          </p:cNvPicPr>
          <p:nvPr/>
        </p:nvPicPr>
        <p:blipFill>
          <a:blip r:embed="rId2"/>
          <a:srcRect l="23347" r="17096" b="12500"/>
          <a:stretch>
            <a:fillRect/>
          </a:stretch>
        </p:blipFill>
        <p:spPr bwMode="auto">
          <a:xfrm>
            <a:off x="2247255" y="-516093"/>
            <a:ext cx="8524067" cy="704088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0418" name="Picture 2"/>
          <p:cNvPicPr>
            <a:picLocks noChangeAspect="1" noChangeArrowheads="1"/>
          </p:cNvPicPr>
          <p:nvPr/>
        </p:nvPicPr>
        <p:blipFill>
          <a:blip r:embed="rId2"/>
          <a:srcRect l="22870" r="15547" b="12076"/>
          <a:stretch>
            <a:fillRect/>
          </a:stretch>
        </p:blipFill>
        <p:spPr bwMode="auto">
          <a:xfrm>
            <a:off x="2154267" y="0"/>
            <a:ext cx="8725545" cy="7004065"/>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42" name="Picture 2"/>
          <p:cNvPicPr>
            <a:picLocks noChangeAspect="1" noChangeArrowheads="1"/>
          </p:cNvPicPr>
          <p:nvPr/>
        </p:nvPicPr>
        <p:blipFill>
          <a:blip r:embed="rId2"/>
          <a:srcRect l="22513" t="3178" r="16381" b="16102"/>
          <a:stretch>
            <a:fillRect/>
          </a:stretch>
        </p:blipFill>
        <p:spPr bwMode="auto">
          <a:xfrm>
            <a:off x="1472339" y="-82793"/>
            <a:ext cx="9422969" cy="6998346"/>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2467" name="Picture 3"/>
          <p:cNvPicPr>
            <a:picLocks noChangeAspect="1" noChangeArrowheads="1"/>
          </p:cNvPicPr>
          <p:nvPr/>
        </p:nvPicPr>
        <p:blipFill>
          <a:blip r:embed="rId2"/>
          <a:srcRect l="22802" r="18355" b="11070"/>
          <a:stretch>
            <a:fillRect/>
          </a:stretch>
        </p:blipFill>
        <p:spPr bwMode="auto">
          <a:xfrm>
            <a:off x="1999282" y="-419951"/>
            <a:ext cx="8648054" cy="734822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3490" name="Picture 2"/>
          <p:cNvPicPr>
            <a:picLocks noChangeAspect="1" noChangeArrowheads="1"/>
          </p:cNvPicPr>
          <p:nvPr/>
        </p:nvPicPr>
        <p:blipFill>
          <a:blip r:embed="rId2"/>
          <a:srcRect l="22632" r="18287" b="10593"/>
          <a:stretch>
            <a:fillRect/>
          </a:stretch>
        </p:blipFill>
        <p:spPr bwMode="auto">
          <a:xfrm>
            <a:off x="2092272" y="-356454"/>
            <a:ext cx="8539566" cy="7265518"/>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xmlns="" id="{447F9F03-26EA-43A6-92FE-826A4D78C37A}"/>
              </a:ext>
            </a:extLst>
          </p:cNvPr>
          <p:cNvSpPr>
            <a:spLocks noGrp="1"/>
          </p:cNvSpPr>
          <p:nvPr>
            <p:ph idx="1"/>
          </p:nvPr>
        </p:nvSpPr>
        <p:spPr>
          <a:xfrm>
            <a:off x="504825" y="626744"/>
            <a:ext cx="11182350" cy="5726431"/>
          </a:xfrm>
        </p:spPr>
        <p:txBody>
          <a:bodyPr>
            <a:noAutofit/>
          </a:bodyPr>
          <a:lstStyle/>
          <a:p>
            <a:pPr>
              <a:buFont typeface="Wingdings" panose="05000000000000000000" pitchFamily="2" charset="2"/>
              <a:buChar char="Ø"/>
            </a:pPr>
            <a:r>
              <a:rPr lang="en-US" sz="1800" dirty="0"/>
              <a:t>The representation of particular data structure in the main memory of a computer is called as storage structure. </a:t>
            </a:r>
          </a:p>
          <a:p>
            <a:pPr>
              <a:buFont typeface="Wingdings" panose="05000000000000000000" pitchFamily="2" charset="2"/>
              <a:buChar char="Ø"/>
            </a:pPr>
            <a:r>
              <a:rPr lang="en-US" sz="1800" dirty="0"/>
              <a:t>The storage structure representation in auxiliary memory is called as file structure. </a:t>
            </a:r>
          </a:p>
          <a:p>
            <a:pPr>
              <a:buFont typeface="Wingdings" panose="05000000000000000000" pitchFamily="2" charset="2"/>
              <a:buChar char="Ø"/>
            </a:pPr>
            <a:r>
              <a:rPr lang="en-US" sz="1800" dirty="0"/>
              <a:t>It is define as the way of storing and manipulating data in organized form so that it can be used efficiently </a:t>
            </a:r>
          </a:p>
          <a:p>
            <a:pPr>
              <a:buFont typeface="Wingdings" panose="05000000000000000000" pitchFamily="2" charset="2"/>
              <a:buChar char="Ø"/>
            </a:pPr>
            <a:r>
              <a:rPr lang="en-US" sz="1800" b="1" dirty="0"/>
              <a:t>Data Structure mainly specifies the following four things</a:t>
            </a:r>
            <a:r>
              <a:rPr lang="en-US" sz="1800" dirty="0"/>
              <a:t>:  </a:t>
            </a:r>
          </a:p>
          <a:p>
            <a:pPr marL="0" indent="0">
              <a:buNone/>
            </a:pPr>
            <a:r>
              <a:rPr lang="en-US" sz="1800" dirty="0"/>
              <a:t>      1)organization of data  2)accessing method 3)degree of associativity 4) processing alternative for information </a:t>
            </a:r>
          </a:p>
          <a:p>
            <a:pPr>
              <a:buFont typeface="Wingdings" panose="05000000000000000000" pitchFamily="2" charset="2"/>
              <a:buChar char="Ø"/>
            </a:pPr>
            <a:r>
              <a:rPr lang="en-US" sz="1800" b="1" dirty="0"/>
              <a:t>Algorithm + Data Structure = Program </a:t>
            </a:r>
          </a:p>
          <a:p>
            <a:pPr>
              <a:buFont typeface="Wingdings" panose="05000000000000000000" pitchFamily="2" charset="2"/>
              <a:buChar char="Ø"/>
            </a:pPr>
            <a:r>
              <a:rPr lang="en-US" sz="1800" b="1" dirty="0"/>
              <a:t>Data Structure study Covers the following points </a:t>
            </a:r>
          </a:p>
          <a:p>
            <a:pPr marL="0" indent="0">
              <a:buNone/>
            </a:pPr>
            <a:r>
              <a:rPr lang="en-US" sz="1800" dirty="0"/>
              <a:t>        1) Amount of memory require to store </a:t>
            </a:r>
          </a:p>
          <a:p>
            <a:pPr marL="0" indent="0">
              <a:buNone/>
            </a:pPr>
            <a:r>
              <a:rPr lang="en-US" sz="1800" dirty="0"/>
              <a:t>        2) Amount of time require to process</a:t>
            </a:r>
          </a:p>
          <a:p>
            <a:pPr marL="0" indent="0">
              <a:buNone/>
            </a:pPr>
            <a:r>
              <a:rPr lang="en-US" sz="1800" dirty="0"/>
              <a:t>        3) Representation of data in memory</a:t>
            </a:r>
          </a:p>
          <a:p>
            <a:pPr marL="0" indent="0">
              <a:buNone/>
            </a:pPr>
            <a:r>
              <a:rPr lang="en-US" sz="1800" dirty="0"/>
              <a:t>        4) Operations performs on data </a:t>
            </a:r>
          </a:p>
          <a:p>
            <a:pPr marL="0" indent="0">
              <a:buNone/>
            </a:pPr>
            <a:r>
              <a:rPr lang="en-US" sz="1800" dirty="0"/>
              <a:t>        </a:t>
            </a:r>
            <a:endParaRPr lang="en-IN" sz="1800" dirty="0"/>
          </a:p>
        </p:txBody>
      </p:sp>
    </p:spTree>
    <p:extLst>
      <p:ext uri="{BB962C8B-B14F-4D97-AF65-F5344CB8AC3E}">
        <p14:creationId xmlns:p14="http://schemas.microsoft.com/office/powerpoint/2010/main" xmlns="" val="310063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4514" name="Picture 2"/>
          <p:cNvPicPr>
            <a:picLocks noChangeAspect="1" noChangeArrowheads="1"/>
          </p:cNvPicPr>
          <p:nvPr/>
        </p:nvPicPr>
        <p:blipFill>
          <a:blip r:embed="rId2"/>
          <a:srcRect l="23823" t="6780" r="19121" b="14619"/>
          <a:stretch>
            <a:fillRect/>
          </a:stretch>
        </p:blipFill>
        <p:spPr bwMode="auto">
          <a:xfrm>
            <a:off x="1596323" y="-138289"/>
            <a:ext cx="9051010" cy="7010281"/>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5538"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6562"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7586"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8610"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9634"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0658"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682"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2706"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3730"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2466" name="Picture 2" descr="Categories Of Data Structures - Data Structures Using C - Teachics"/>
          <p:cNvPicPr>
            <a:picLocks noChangeAspect="1" noChangeArrowheads="1"/>
          </p:cNvPicPr>
          <p:nvPr/>
        </p:nvPicPr>
        <p:blipFill>
          <a:blip r:embed="rId2"/>
          <a:srcRect/>
          <a:stretch>
            <a:fillRect/>
          </a:stretch>
        </p:blipFill>
        <p:spPr bwMode="auto">
          <a:xfrm>
            <a:off x="264800" y="485972"/>
            <a:ext cx="11699892" cy="5775343"/>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4754"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5778"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6802"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7826"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8850"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4BF959-EF4E-48B0-90CD-CB8D68C4F28B}"/>
              </a:ext>
            </a:extLst>
          </p:cNvPr>
          <p:cNvSpPr>
            <a:spLocks noGrp="1"/>
          </p:cNvSpPr>
          <p:nvPr>
            <p:ph type="title"/>
          </p:nvPr>
        </p:nvSpPr>
        <p:spPr/>
        <p:txBody>
          <a:bodyPr/>
          <a:lstStyle/>
          <a:p>
            <a:r>
              <a:rPr lang="en-US" dirty="0"/>
              <a:t>                       </a:t>
            </a:r>
            <a:r>
              <a:rPr lang="en-US" b="1" dirty="0"/>
              <a:t>DATA TYPES</a:t>
            </a:r>
            <a:r>
              <a:rPr lang="en-US" dirty="0"/>
              <a:t/>
            </a:r>
            <a:br>
              <a:rPr lang="en-US" dirty="0"/>
            </a:br>
            <a:r>
              <a:rPr lang="en-US" sz="2000" dirty="0"/>
              <a:t>A particular kind of data item, as defined by the values it can take, the Programming language used, or the operations that can be performed on it.          </a:t>
            </a:r>
            <a:endParaRPr lang="en-IN" dirty="0"/>
          </a:p>
        </p:txBody>
      </p:sp>
      <p:sp>
        <p:nvSpPr>
          <p:cNvPr id="3" name="Content Placeholder 2">
            <a:extLst>
              <a:ext uri="{FF2B5EF4-FFF2-40B4-BE49-F238E27FC236}">
                <a16:creationId xmlns:a16="http://schemas.microsoft.com/office/drawing/2014/main" xmlns="" id="{56A02C29-FB4D-4A94-A459-F42C9D316D3A}"/>
              </a:ext>
            </a:extLst>
          </p:cNvPr>
          <p:cNvSpPr>
            <a:spLocks noGrp="1"/>
          </p:cNvSpPr>
          <p:nvPr>
            <p:ph idx="1"/>
          </p:nvPr>
        </p:nvSpPr>
        <p:spPr>
          <a:xfrm>
            <a:off x="438150" y="2014194"/>
            <a:ext cx="11182350" cy="4329456"/>
          </a:xfrm>
        </p:spPr>
        <p:txBody>
          <a:bodyPr>
            <a:noAutofit/>
          </a:bodyPr>
          <a:lstStyle/>
          <a:p>
            <a:pPr algn="ctr">
              <a:buNone/>
            </a:pPr>
            <a:r>
              <a:rPr lang="en-US" sz="4400" b="1" dirty="0"/>
              <a:t>Primitive Data Structure </a:t>
            </a:r>
          </a:p>
          <a:p>
            <a:r>
              <a:rPr lang="en-US" sz="1800" dirty="0"/>
              <a:t>Primitive Data Structure are basic structure and directly operated upon by machine instructions. </a:t>
            </a:r>
          </a:p>
          <a:p>
            <a:r>
              <a:rPr lang="en-US" sz="1800" dirty="0"/>
              <a:t>Primitive data structures have different representations on different computers. </a:t>
            </a:r>
          </a:p>
          <a:p>
            <a:r>
              <a:rPr lang="en-US" sz="1800" dirty="0"/>
              <a:t>Integers, floats, character and pointers are example of primitive data structures.</a:t>
            </a:r>
          </a:p>
          <a:p>
            <a:r>
              <a:rPr lang="en-US" sz="1800" dirty="0"/>
              <a:t>These data types are available in most programming languages as built in type. </a:t>
            </a:r>
          </a:p>
          <a:p>
            <a:pPr marL="0" indent="0">
              <a:buNone/>
            </a:pPr>
            <a:r>
              <a:rPr lang="en-US" sz="1800" dirty="0"/>
              <a:t>    </a:t>
            </a:r>
            <a:r>
              <a:rPr lang="en-US" sz="1800" b="1" dirty="0"/>
              <a:t>Integer: </a:t>
            </a:r>
            <a:r>
              <a:rPr lang="en-US" sz="1800" dirty="0"/>
              <a:t>It is a data type which allows all values without fraction part. We can used it for whole numbers.</a:t>
            </a:r>
          </a:p>
          <a:p>
            <a:pPr marL="0" indent="0">
              <a:buNone/>
            </a:pPr>
            <a:r>
              <a:rPr lang="en-US" sz="1800" dirty="0"/>
              <a:t>    </a:t>
            </a:r>
            <a:r>
              <a:rPr lang="en-US" sz="1800" b="1" dirty="0"/>
              <a:t>Float: </a:t>
            </a:r>
            <a:r>
              <a:rPr lang="en-US" sz="1800" dirty="0"/>
              <a:t>It is a data type which is use for storing fraction numbers. </a:t>
            </a:r>
          </a:p>
          <a:p>
            <a:pPr marL="0" indent="0">
              <a:buNone/>
            </a:pPr>
            <a:r>
              <a:rPr lang="en-US" sz="1800" dirty="0"/>
              <a:t>    </a:t>
            </a:r>
            <a:r>
              <a:rPr lang="en-US" sz="1800" b="1" dirty="0"/>
              <a:t>Character: </a:t>
            </a:r>
            <a:r>
              <a:rPr lang="en-US" sz="1800" dirty="0"/>
              <a:t>It is a data type which is used for character values. </a:t>
            </a:r>
          </a:p>
          <a:p>
            <a:pPr marL="0" indent="0">
              <a:buNone/>
            </a:pPr>
            <a:r>
              <a:rPr lang="en-US" sz="1800" dirty="0"/>
              <a:t>    </a:t>
            </a:r>
            <a:r>
              <a:rPr lang="en-US" sz="1800" b="1" dirty="0"/>
              <a:t>Pointer: </a:t>
            </a:r>
            <a:r>
              <a:rPr lang="en-US" sz="1800" dirty="0"/>
              <a:t>A variable that hold memory address of another variable are called pointer. </a:t>
            </a:r>
            <a:endParaRPr lang="en-IN" sz="1800" dirty="0"/>
          </a:p>
        </p:txBody>
      </p:sp>
    </p:spTree>
    <p:extLst>
      <p:ext uri="{BB962C8B-B14F-4D97-AF65-F5344CB8AC3E}">
        <p14:creationId xmlns:p14="http://schemas.microsoft.com/office/powerpoint/2010/main" xmlns="" val="142305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6" name="Title 5"/>
          <p:cNvSpPr>
            <a:spLocks noGrp="1"/>
          </p:cNvSpPr>
          <p:nvPr>
            <p:ph type="title"/>
          </p:nvPr>
        </p:nvSpPr>
        <p:spPr/>
        <p:txBody>
          <a:bodyPr/>
          <a:lstStyle/>
          <a:p>
            <a:endParaRPr lang="en-US"/>
          </a:p>
        </p:txBody>
      </p:sp>
      <p:pic>
        <p:nvPicPr>
          <p:cNvPr id="2051" name="Picture 3"/>
          <p:cNvPicPr>
            <a:picLocks noChangeAspect="1" noChangeArrowheads="1"/>
          </p:cNvPicPr>
          <p:nvPr/>
        </p:nvPicPr>
        <p:blipFill>
          <a:blip r:embed="rId2"/>
          <a:srcRect l="22681" t="4167" r="15240" b="10985"/>
          <a:stretch>
            <a:fillRect/>
          </a:stretch>
        </p:blipFill>
        <p:spPr bwMode="auto">
          <a:xfrm>
            <a:off x="1191490" y="-215103"/>
            <a:ext cx="9573491" cy="7156233"/>
          </a:xfrm>
          <a:prstGeom prst="rect">
            <a:avLst/>
          </a:prstGeom>
          <a:noFill/>
          <a:ln w="9525">
            <a:noFill/>
            <a:miter lim="800000"/>
            <a:headEnd/>
            <a:tailEnd/>
          </a:ln>
          <a:effectLst/>
        </p:spPr>
      </p:pic>
    </p:spTree>
    <p:extLst>
      <p:ext uri="{BB962C8B-B14F-4D97-AF65-F5344CB8AC3E}">
        <p14:creationId xmlns:p14="http://schemas.microsoft.com/office/powerpoint/2010/main" xmlns="" val="3321701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6B7189D-E03A-49FA-BAC1-CA7067B9A099}"/>
              </a:ext>
            </a:extLst>
          </p:cNvPr>
          <p:cNvSpPr>
            <a:spLocks noGrp="1"/>
          </p:cNvSpPr>
          <p:nvPr>
            <p:ph idx="1"/>
          </p:nvPr>
        </p:nvSpPr>
        <p:spPr>
          <a:xfrm>
            <a:off x="5709920" y="436880"/>
            <a:ext cx="6024880" cy="5963920"/>
          </a:xfrm>
        </p:spPr>
        <p:txBody>
          <a:bodyPr>
            <a:noAutofit/>
          </a:bodyPr>
          <a:lstStyle/>
          <a:p>
            <a:pPr>
              <a:lnSpc>
                <a:spcPct val="100000"/>
              </a:lnSpc>
            </a:pPr>
            <a:r>
              <a:rPr lang="en-US" sz="1800" dirty="0"/>
              <a:t>Example of Linear data structure are Stack and Queue </a:t>
            </a:r>
          </a:p>
          <a:p>
            <a:pPr marL="0" indent="0" algn="ctr">
              <a:lnSpc>
                <a:spcPct val="100000"/>
              </a:lnSpc>
              <a:buNone/>
            </a:pPr>
            <a:r>
              <a:rPr lang="en-US" sz="1800" b="1" dirty="0"/>
              <a:t>Stack</a:t>
            </a:r>
          </a:p>
          <a:p>
            <a:pPr>
              <a:lnSpc>
                <a:spcPct val="100000"/>
              </a:lnSpc>
            </a:pPr>
            <a:r>
              <a:rPr lang="en-US" sz="1800" dirty="0"/>
              <a:t>Stack is a data structure in which insertion and deletion operations are performed at one end only. </a:t>
            </a:r>
          </a:p>
          <a:p>
            <a:pPr>
              <a:lnSpc>
                <a:spcPct val="100000"/>
              </a:lnSpc>
            </a:pPr>
            <a:r>
              <a:rPr lang="en-US" sz="1800" dirty="0"/>
              <a:t>The insertion operation is referred to as ‘PUSH’ and deletion is referred as ‘POP’ operation</a:t>
            </a:r>
          </a:p>
          <a:p>
            <a:pPr>
              <a:lnSpc>
                <a:spcPct val="100000"/>
              </a:lnSpc>
            </a:pPr>
            <a:r>
              <a:rPr lang="en-US" sz="1800" dirty="0"/>
              <a:t>Stack is also called as Last In First Out (LIFO) data structure.</a:t>
            </a:r>
          </a:p>
          <a:p>
            <a:pPr marL="0" indent="0" algn="ctr">
              <a:lnSpc>
                <a:spcPct val="100000"/>
              </a:lnSpc>
              <a:buNone/>
            </a:pPr>
            <a:r>
              <a:rPr lang="en-US" sz="1800" b="1" dirty="0"/>
              <a:t>  Queue</a:t>
            </a:r>
          </a:p>
          <a:p>
            <a:pPr>
              <a:lnSpc>
                <a:spcPct val="100000"/>
              </a:lnSpc>
            </a:pPr>
            <a:r>
              <a:rPr lang="en-US" sz="1800" dirty="0"/>
              <a:t>The data structure which permits the insertion at one and deletion at another end, known as Queue. </a:t>
            </a:r>
          </a:p>
          <a:p>
            <a:pPr>
              <a:lnSpc>
                <a:spcPct val="100000"/>
              </a:lnSpc>
            </a:pPr>
            <a:r>
              <a:rPr lang="en-US" sz="1800" dirty="0"/>
              <a:t>End at which deletion is occurs is known as FRONT end and another end at which insertion occurs is known as REAR end.</a:t>
            </a:r>
          </a:p>
          <a:p>
            <a:pPr>
              <a:lnSpc>
                <a:spcPct val="100000"/>
              </a:lnSpc>
            </a:pPr>
            <a:r>
              <a:rPr lang="en-US" sz="1800" dirty="0"/>
              <a:t>Queue is also called as First In First Out (FIFO) </a:t>
            </a:r>
            <a:endParaRPr lang="en-IN" sz="1800" dirty="0"/>
          </a:p>
        </p:txBody>
      </p:sp>
      <p:pic>
        <p:nvPicPr>
          <p:cNvPr id="5" name="Picture 4">
            <a:extLst>
              <a:ext uri="{FF2B5EF4-FFF2-40B4-BE49-F238E27FC236}">
                <a16:creationId xmlns:a16="http://schemas.microsoft.com/office/drawing/2014/main" xmlns="" id="{579221AE-B217-4136-AA18-158EB335EA1A}"/>
              </a:ext>
            </a:extLst>
          </p:cNvPr>
          <p:cNvPicPr>
            <a:picLocks noChangeAspect="1"/>
          </p:cNvPicPr>
          <p:nvPr/>
        </p:nvPicPr>
        <p:blipFill>
          <a:blip r:embed="rId2"/>
          <a:stretch>
            <a:fillRect/>
          </a:stretch>
        </p:blipFill>
        <p:spPr>
          <a:xfrm>
            <a:off x="12318" y="249876"/>
            <a:ext cx="5433442" cy="3163884"/>
          </a:xfrm>
          <a:prstGeom prst="rect">
            <a:avLst/>
          </a:prstGeom>
        </p:spPr>
      </p:pic>
      <p:pic>
        <p:nvPicPr>
          <p:cNvPr id="7" name="Picture 6">
            <a:extLst>
              <a:ext uri="{FF2B5EF4-FFF2-40B4-BE49-F238E27FC236}">
                <a16:creationId xmlns:a16="http://schemas.microsoft.com/office/drawing/2014/main" xmlns="" id="{2EEC77F3-507D-4A57-82D4-74931655A139}"/>
              </a:ext>
            </a:extLst>
          </p:cNvPr>
          <p:cNvPicPr>
            <a:picLocks noChangeAspect="1"/>
          </p:cNvPicPr>
          <p:nvPr/>
        </p:nvPicPr>
        <p:blipFill>
          <a:blip r:embed="rId3"/>
          <a:stretch>
            <a:fillRect/>
          </a:stretch>
        </p:blipFill>
        <p:spPr>
          <a:xfrm>
            <a:off x="42796" y="3413761"/>
            <a:ext cx="5433443" cy="3403600"/>
          </a:xfrm>
          <a:prstGeom prst="rect">
            <a:avLst/>
          </a:prstGeom>
        </p:spPr>
      </p:pic>
    </p:spTree>
    <p:extLst>
      <p:ext uri="{BB962C8B-B14F-4D97-AF65-F5344CB8AC3E}">
        <p14:creationId xmlns:p14="http://schemas.microsoft.com/office/powerpoint/2010/main" xmlns="" val="3463085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xmlns=""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{DA424109-9D16-41B3-86F5-7CD6028645E6}tf78438558_win32</Template>
  <TotalTime>1384</TotalTime>
  <Words>1211</Words>
  <Application>Microsoft Office PowerPoint</Application>
  <PresentationFormat>Custom</PresentationFormat>
  <Paragraphs>112</Paragraphs>
  <Slides>65</Slides>
  <Notes>1</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SavonVTI</vt:lpstr>
      <vt:lpstr>Data Structure </vt:lpstr>
      <vt:lpstr>Introduction to Data Structure</vt:lpstr>
      <vt:lpstr>Slide 3</vt:lpstr>
      <vt:lpstr> Data Structure</vt:lpstr>
      <vt:lpstr>Slide 5</vt:lpstr>
      <vt:lpstr>Slide 6</vt:lpstr>
      <vt:lpstr>                       DATA TYPES A particular kind of data item, as defined by the values it can take, the Programming language used, or the operations that can be performed on it.          </vt:lpstr>
      <vt:lpstr>Slide 8</vt:lpstr>
      <vt:lpstr>Slide 9</vt:lpstr>
      <vt:lpstr>Slide 10</vt:lpstr>
      <vt:lpstr>Difference Between Linear and Non Linear Data Structure</vt:lpstr>
      <vt:lpstr>Operation on Data Structures Design of efficient data structure must take operations to be performed on the DS into account. The most commonly used operations on DS are broadly categorized into following types </vt:lpstr>
      <vt:lpstr> What are Arrays?</vt:lpstr>
      <vt:lpstr>How to access a specific array value?</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ALGORITHM TO CONVERT INFIX TO POSTFIX EXPRESSION</vt:lpstr>
      <vt:lpstr>Slide 31</vt:lpstr>
      <vt:lpstr>Slide 32</vt:lpstr>
      <vt:lpstr>Slide 33</vt:lpstr>
      <vt:lpstr>Slide 34</vt:lpstr>
      <vt:lpstr>Evaluation of Postfix Expression </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Ipsum1</dc:title>
  <dc:creator>Vaibhav Mujmule</dc:creator>
  <cp:lastModifiedBy>anant</cp:lastModifiedBy>
  <cp:revision>107</cp:revision>
  <dcterms:created xsi:type="dcterms:W3CDTF">2020-09-29T12:22:08Z</dcterms:created>
  <dcterms:modified xsi:type="dcterms:W3CDTF">2022-02-10T05:08:58Z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